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4" r:id="rId1"/>
  </p:sldMasterIdLst>
  <p:sldIdLst>
    <p:sldId id="258" r:id="rId2"/>
    <p:sldId id="259" r:id="rId3"/>
    <p:sldId id="260" r:id="rId4"/>
    <p:sldId id="261" r:id="rId5"/>
    <p:sldId id="262" r:id="rId6"/>
    <p:sldId id="263" r:id="rId7"/>
    <p:sldId id="264" r:id="rId8"/>
    <p:sldId id="265" r:id="rId9"/>
    <p:sldId id="266" r:id="rId10"/>
    <p:sldId id="270" r:id="rId11"/>
    <p:sldId id="267" r:id="rId12"/>
    <p:sldId id="268" r:id="rId13"/>
    <p:sldId id="269" r:id="rId14"/>
    <p:sldId id="271" r:id="rId15"/>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CAFCAD-49F4-449B-A237-F3F8AA52ABA7}" v="203" dt="2023-10-13T15:38:17.313"/>
    <p1510:client id="{E6E7E046-887B-49FD-810E-AA603E5AD45C}" v="660" dt="2023-10-13T16:55:27.8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9" autoAdjust="0"/>
    <p:restoredTop sz="94660"/>
  </p:normalViewPr>
  <p:slideViewPr>
    <p:cSldViewPr snapToGrid="0">
      <p:cViewPr varScale="1">
        <p:scale>
          <a:sx n="102" d="100"/>
          <a:sy n="102" d="100"/>
        </p:scale>
        <p:origin x="112" y="2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lstStyle>
            <a:lvl1pPr algn="ctr">
              <a:defRPr sz="8300" spc="6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11/9/2023</a:t>
            </a:fld>
            <a:endParaRPr lang="en-US" dirty="0"/>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079922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11/9/2023</a:t>
            </a:fld>
            <a:endParaRPr lang="en-US" dirty="0"/>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320839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11/9/2023</a:t>
            </a:fld>
            <a:endParaRPr lang="en-US" dirty="0"/>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188513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11/9/2023</a:t>
            </a:fld>
            <a:endParaRPr lang="en-US" dirty="0"/>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367632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11/9/2023</a:t>
            </a:fld>
            <a:endParaRPr lang="en-US" dirty="0"/>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dirty="0">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465579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11/9/2023</a:t>
            </a:fld>
            <a:endParaRPr lang="en-US" dirty="0"/>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dirty="0">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034453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11/9/2023</a:t>
            </a:fld>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dirty="0">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6412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11/9/2023</a:t>
            </a:fld>
            <a:endParaRPr lang="en-US" dirty="0"/>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dirty="0">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63656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11/9/2023</a:t>
            </a:fld>
            <a:endParaRPr lang="en-US" dirty="0"/>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dirty="0">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494509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11/9/2023</a:t>
            </a:fld>
            <a:endParaRPr lang="en-US" dirty="0"/>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dirty="0">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6800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11/9/2023</a:t>
            </a:fld>
            <a:endParaRPr lang="en-US" dirty="0"/>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4822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lIns="109728" tIns="109728" rIns="109728" bIns="91440" anchor="ct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lIns="109728" tIns="109728" rIns="109728" bIns="91440" anchor="ctr"/>
          <a:lstStyle>
            <a:lvl1pPr algn="just">
              <a:defRPr sz="1200" spc="50" baseline="0">
                <a:solidFill>
                  <a:schemeClr val="tx1"/>
                </a:solidFill>
              </a:defRPr>
            </a:lvl1pPr>
          </a:lstStyle>
          <a:p>
            <a:pPr algn="r"/>
            <a:fld id="{A37D6D71-8B28-4ED6-B932-04B197003D23}" type="datetimeFigureOut">
              <a:rPr lang="en-US" smtClean="0"/>
              <a:pPr algn="r"/>
              <a:t>11/9/2023</a:t>
            </a:fld>
            <a:endParaRPr lang="en-US" spc="50" dirty="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lIns="109728" tIns="109728" rIns="109728" bIns="91440" anchor="ctr"/>
          <a:lstStyle>
            <a:lvl1pPr algn="l">
              <a:defRPr sz="1100" cap="all" spc="50" baseline="0">
                <a:solidFill>
                  <a:schemeClr val="tx1"/>
                </a:solidFill>
              </a:defRPr>
            </a:lvl1pPr>
          </a:lstStyle>
          <a:p>
            <a:endParaRPr lang="en-US" spc="50" dirty="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lIns="109728" tIns="109728" rIns="109728" bIns="91440" anchor="ctr"/>
          <a:lstStyle>
            <a:lvl1pPr algn="r">
              <a:defRPr sz="1200">
                <a:solidFill>
                  <a:schemeClr val="tx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874339339"/>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27" r:id="rId6"/>
    <p:sldLayoutId id="2147483723" r:id="rId7"/>
    <p:sldLayoutId id="2147483724" r:id="rId8"/>
    <p:sldLayoutId id="2147483725" r:id="rId9"/>
    <p:sldLayoutId id="2147483726" r:id="rId10"/>
    <p:sldLayoutId id="2147483728" r:id="rId11"/>
  </p:sldLayoutIdLst>
  <p:txStyles>
    <p:titleStyle>
      <a:lvl1pPr algn="l" defTabSz="914400" rtl="0" eaLnBrk="1" latinLnBrk="0" hangingPunct="1">
        <a:lnSpc>
          <a:spcPct val="110000"/>
        </a:lnSpc>
        <a:spcBef>
          <a:spcPct val="0"/>
        </a:spcBef>
        <a:buNone/>
        <a:defRPr sz="6400" kern="1200" cap="all" spc="120" baseline="0">
          <a:solidFill>
            <a:schemeClr val="bg1"/>
          </a:solidFill>
          <a:latin typeface="+mj-lt"/>
          <a:ea typeface="+mj-ea"/>
          <a:cs typeface="+mj-cs"/>
        </a:defRPr>
      </a:lvl1pPr>
    </p:titleStyle>
    <p:bodyStyle>
      <a:lvl1pPr marL="0" indent="0" algn="l" defTabSz="914400" rtl="0" eaLnBrk="1" latinLnBrk="0" hangingPunct="1">
        <a:lnSpc>
          <a:spcPct val="114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14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14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14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14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7.gif"/><Relationship Id="rId5" Type="http://schemas.openxmlformats.org/officeDocument/2006/relationships/image" Target="../media/image16.gif"/><Relationship Id="rId4" Type="http://schemas.openxmlformats.org/officeDocument/2006/relationships/image" Target="../media/image15.gi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3" descr="Network Technology Background">
            <a:extLst>
              <a:ext uri="{FF2B5EF4-FFF2-40B4-BE49-F238E27FC236}">
                <a16:creationId xmlns:a16="http://schemas.microsoft.com/office/drawing/2014/main" id="{DF9E137F-56DC-703B-FB4B-B4BBBB9F305D}"/>
              </a:ext>
            </a:extLst>
          </p:cNvPr>
          <p:cNvPicPr>
            <a:picLocks noChangeAspect="1"/>
          </p:cNvPicPr>
          <p:nvPr/>
        </p:nvPicPr>
        <p:blipFill rotWithShape="1">
          <a:blip r:embed="rId2"/>
          <a:srcRect b="3434"/>
          <a:stretch/>
        </p:blipFill>
        <p:spPr>
          <a:xfrm>
            <a:off x="20" y="10"/>
            <a:ext cx="12191980" cy="6857990"/>
          </a:xfrm>
          <a:prstGeom prst="rect">
            <a:avLst/>
          </a:prstGeom>
        </p:spPr>
      </p:pic>
      <p:sp>
        <p:nvSpPr>
          <p:cNvPr id="38" name="Rectangle 37">
            <a:extLst>
              <a:ext uri="{FF2B5EF4-FFF2-40B4-BE49-F238E27FC236}">
                <a16:creationId xmlns:a16="http://schemas.microsoft.com/office/drawing/2014/main" id="{CB98331E-6CDC-406E-B820-9B97E9B9B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3326"/>
            <a:ext cx="12191999" cy="5627414"/>
          </a:xfrm>
          <a:prstGeom prst="rect">
            <a:avLst/>
          </a:prstGeom>
          <a:gradFill flip="none" rotWithShape="1">
            <a:gsLst>
              <a:gs pos="0">
                <a:schemeClr val="tx1">
                  <a:alpha val="0"/>
                </a:schemeClr>
              </a:gs>
              <a:gs pos="50000">
                <a:schemeClr val="tx1">
                  <a:alpha val="56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p:cNvSpPr>
            <a:spLocks noGrp="1"/>
          </p:cNvSpPr>
          <p:nvPr>
            <p:ph type="ctrTitle"/>
          </p:nvPr>
        </p:nvSpPr>
        <p:spPr>
          <a:xfrm>
            <a:off x="960438" y="1486894"/>
            <a:ext cx="10267950" cy="2684004"/>
          </a:xfrm>
        </p:spPr>
        <p:txBody>
          <a:bodyPr anchor="b">
            <a:normAutofit/>
          </a:bodyPr>
          <a:lstStyle/>
          <a:p>
            <a:pPr>
              <a:lnSpc>
                <a:spcPct val="100000"/>
              </a:lnSpc>
            </a:pPr>
            <a:r>
              <a:rPr lang="vi-VN" sz="5200" b="1" dirty="0">
                <a:solidFill>
                  <a:srgbClr val="FFFFFF"/>
                </a:solidFill>
                <a:ea typeface="+mj-lt"/>
                <a:cs typeface="+mj-lt"/>
              </a:rPr>
              <a:t>quy trình phát triển phần mềm do cộng đồng thực hiện. </a:t>
            </a:r>
            <a:endParaRPr lang="vi-VN" sz="5200" b="1" dirty="0">
              <a:solidFill>
                <a:srgbClr val="FFFFFF"/>
              </a:solidFill>
              <a:ea typeface="Segoe UI Black"/>
            </a:endParaRPr>
          </a:p>
        </p:txBody>
      </p:sp>
      <p:sp>
        <p:nvSpPr>
          <p:cNvPr id="3" name="Tiêu đề phụ 2"/>
          <p:cNvSpPr>
            <a:spLocks noGrp="1"/>
          </p:cNvSpPr>
          <p:nvPr>
            <p:ph type="subTitle" idx="1"/>
          </p:nvPr>
        </p:nvSpPr>
        <p:spPr>
          <a:xfrm>
            <a:off x="960438" y="4294461"/>
            <a:ext cx="10267950" cy="1271452"/>
          </a:xfrm>
        </p:spPr>
        <p:txBody>
          <a:bodyPr anchor="t">
            <a:normAutofit/>
          </a:bodyPr>
          <a:lstStyle/>
          <a:p>
            <a:r>
              <a:rPr lang="vi-VN" dirty="0"/>
              <a:t>Bức tranh toàn cảnh</a:t>
            </a:r>
          </a:p>
        </p:txBody>
      </p:sp>
    </p:spTree>
    <p:extLst>
      <p:ext uri="{BB962C8B-B14F-4D97-AF65-F5344CB8AC3E}">
        <p14:creationId xmlns:p14="http://schemas.microsoft.com/office/powerpoint/2010/main" val="247373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B641BEA-7C82-3BDF-D28F-FC0578457C66}"/>
              </a:ext>
            </a:extLst>
          </p:cNvPr>
          <p:cNvSpPr>
            <a:spLocks noGrp="1"/>
          </p:cNvSpPr>
          <p:nvPr>
            <p:ph type="title"/>
          </p:nvPr>
        </p:nvSpPr>
        <p:spPr/>
        <p:txBody>
          <a:bodyPr/>
          <a:lstStyle/>
          <a:p>
            <a:endParaRPr lang="vi-VN"/>
          </a:p>
        </p:txBody>
      </p:sp>
      <p:pic>
        <p:nvPicPr>
          <p:cNvPr id="5" name="Chỗ dành sẵn cho Nội dung 4">
            <a:extLst>
              <a:ext uri="{FF2B5EF4-FFF2-40B4-BE49-F238E27FC236}">
                <a16:creationId xmlns:a16="http://schemas.microsoft.com/office/drawing/2014/main" id="{0C380943-5BBB-4035-45A8-2C175C105436}"/>
              </a:ext>
            </a:extLst>
          </p:cNvPr>
          <p:cNvPicPr>
            <a:picLocks noGrp="1" noChangeAspect="1"/>
          </p:cNvPicPr>
          <p:nvPr>
            <p:ph idx="1"/>
          </p:nvPr>
        </p:nvPicPr>
        <p:blipFill>
          <a:blip r:embed="rId2"/>
          <a:stretch>
            <a:fillRect/>
          </a:stretch>
        </p:blipFill>
        <p:spPr>
          <a:xfrm>
            <a:off x="12032" y="0"/>
            <a:ext cx="12192000" cy="6858001"/>
          </a:xfrm>
          <a:prstGeom prst="rect">
            <a:avLst/>
          </a:prstGeom>
        </p:spPr>
      </p:pic>
      <p:sp>
        <p:nvSpPr>
          <p:cNvPr id="6" name="Hình chữ nhật: Cắt Góc Chéo 5">
            <a:extLst>
              <a:ext uri="{FF2B5EF4-FFF2-40B4-BE49-F238E27FC236}">
                <a16:creationId xmlns:a16="http://schemas.microsoft.com/office/drawing/2014/main" id="{354DF021-77A9-8FE2-4AA7-446840BE5FF6}"/>
              </a:ext>
            </a:extLst>
          </p:cNvPr>
          <p:cNvSpPr/>
          <p:nvPr/>
        </p:nvSpPr>
        <p:spPr>
          <a:xfrm>
            <a:off x="1284972" y="1667252"/>
            <a:ext cx="8092225" cy="3745605"/>
          </a:xfrm>
          <a:prstGeom prst="snip2DiagRect">
            <a:avLst/>
          </a:prstGeom>
          <a:solidFill>
            <a:schemeClr val="tx1">
              <a:lumMod val="85000"/>
              <a:lumOff val="15000"/>
            </a:scheme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sz="2200" dirty="0" err="1"/>
              <a:t>Which</a:t>
            </a:r>
            <a:r>
              <a:rPr lang="vi-VN" sz="2200" dirty="0"/>
              <a:t> </a:t>
            </a:r>
            <a:r>
              <a:rPr lang="vi-VN" sz="2200" dirty="0" err="1"/>
              <a:t>of</a:t>
            </a:r>
            <a:r>
              <a:rPr lang="vi-VN" sz="2200" dirty="0"/>
              <a:t> the </a:t>
            </a:r>
            <a:r>
              <a:rPr lang="vi-VN" sz="2200" dirty="0" err="1"/>
              <a:t>following</a:t>
            </a:r>
            <a:r>
              <a:rPr lang="vi-VN" sz="2200" dirty="0"/>
              <a:t> </a:t>
            </a:r>
            <a:r>
              <a:rPr lang="vi-VN" sz="2200" dirty="0" err="1"/>
              <a:t>is</a:t>
            </a:r>
            <a:r>
              <a:rPr lang="vi-VN" sz="2200" dirty="0"/>
              <a:t> a </a:t>
            </a:r>
            <a:r>
              <a:rPr lang="vi-VN" sz="2200" dirty="0" err="1"/>
              <a:t>valid</a:t>
            </a:r>
            <a:r>
              <a:rPr lang="vi-VN" sz="2200" dirty="0"/>
              <a:t> </a:t>
            </a:r>
            <a:r>
              <a:rPr lang="vi-VN" sz="2200" dirty="0" err="1"/>
              <a:t>format</a:t>
            </a:r>
            <a:r>
              <a:rPr lang="vi-VN" sz="2200" dirty="0"/>
              <a:t> </a:t>
            </a:r>
            <a:r>
              <a:rPr lang="vi-VN" sz="2200" dirty="0" err="1"/>
              <a:t>of</a:t>
            </a:r>
            <a:r>
              <a:rPr lang="vi-VN" sz="2200" dirty="0"/>
              <a:t> a Windows </a:t>
            </a:r>
            <a:r>
              <a:rPr lang="vi-VN" sz="2200" dirty="0" err="1"/>
              <a:t>specific</a:t>
            </a:r>
            <a:r>
              <a:rPr lang="vi-VN" sz="2200" dirty="0"/>
              <a:t> OSS </a:t>
            </a:r>
            <a:r>
              <a:rPr lang="vi-VN" sz="2200" dirty="0" err="1"/>
              <a:t>package</a:t>
            </a:r>
            <a:r>
              <a:rPr lang="vi-VN" sz="2200" dirty="0"/>
              <a:t>? </a:t>
            </a:r>
          </a:p>
          <a:p>
            <a:r>
              <a:rPr lang="vi-VN" sz="2200" dirty="0"/>
              <a:t>Định dạng hợp lệ của một gói phần mềm OSS (</a:t>
            </a:r>
            <a:r>
              <a:rPr lang="vi-VN" sz="2200" dirty="0" err="1"/>
              <a:t>Open</a:t>
            </a:r>
            <a:r>
              <a:rPr lang="vi-VN" sz="2200" dirty="0"/>
              <a:t> </a:t>
            </a:r>
            <a:r>
              <a:rPr lang="vi-VN" sz="2200" dirty="0" err="1"/>
              <a:t>Source</a:t>
            </a:r>
            <a:r>
              <a:rPr lang="vi-VN" sz="2200" dirty="0"/>
              <a:t> </a:t>
            </a:r>
            <a:r>
              <a:rPr lang="vi-VN" sz="2200" dirty="0" err="1"/>
              <a:t>Software</a:t>
            </a:r>
            <a:r>
              <a:rPr lang="vi-VN" sz="2200" dirty="0"/>
              <a:t>) dành riêng cho Windows là:</a:t>
            </a:r>
          </a:p>
          <a:p>
            <a:r>
              <a:rPr lang="vi-VN" sz="2200" dirty="0"/>
              <a:t>A. .</a:t>
            </a:r>
            <a:r>
              <a:rPr lang="vi-VN" sz="2200" dirty="0" err="1"/>
              <a:t>tar</a:t>
            </a:r>
            <a:r>
              <a:rPr lang="vi-VN" sz="2200" dirty="0"/>
              <a:t> </a:t>
            </a:r>
          </a:p>
          <a:p>
            <a:r>
              <a:rPr lang="vi-VN" sz="2200" dirty="0"/>
              <a:t>B. .</a:t>
            </a:r>
            <a:r>
              <a:rPr lang="vi-VN" sz="2200" dirty="0" err="1"/>
              <a:t>zip</a:t>
            </a:r>
            <a:r>
              <a:rPr lang="vi-VN" sz="2200" dirty="0"/>
              <a:t> </a:t>
            </a:r>
          </a:p>
          <a:p>
            <a:r>
              <a:rPr lang="vi-VN" sz="2200" dirty="0"/>
              <a:t>C. .</a:t>
            </a:r>
            <a:r>
              <a:rPr lang="vi-VN" sz="2200" dirty="0" err="1"/>
              <a:t>gz</a:t>
            </a:r>
            <a:r>
              <a:rPr lang="vi-VN" sz="2200" dirty="0"/>
              <a:t> </a:t>
            </a:r>
          </a:p>
          <a:p>
            <a:r>
              <a:rPr lang="vi-VN" sz="2200" dirty="0"/>
              <a:t>D. A </a:t>
            </a:r>
            <a:r>
              <a:rPr lang="vi-VN" sz="2200" dirty="0" err="1"/>
              <a:t>and</a:t>
            </a:r>
            <a:r>
              <a:rPr lang="vi-VN" sz="2200" dirty="0"/>
              <a:t> C </a:t>
            </a:r>
          </a:p>
          <a:p>
            <a:r>
              <a:rPr lang="vi-VN" sz="2200" dirty="0"/>
              <a:t>E. </a:t>
            </a:r>
            <a:r>
              <a:rPr lang="vi-VN" sz="2200" dirty="0" err="1"/>
              <a:t>All</a:t>
            </a:r>
            <a:r>
              <a:rPr lang="vi-VN" sz="2200" dirty="0"/>
              <a:t> </a:t>
            </a:r>
            <a:r>
              <a:rPr lang="vi-VN" sz="2200" dirty="0" err="1"/>
              <a:t>of</a:t>
            </a:r>
            <a:r>
              <a:rPr lang="vi-VN" sz="2200" dirty="0"/>
              <a:t> the </a:t>
            </a:r>
            <a:r>
              <a:rPr lang="vi-VN" sz="2200" dirty="0" err="1"/>
              <a:t>above</a:t>
            </a:r>
            <a:r>
              <a:rPr lang="vi-VN" sz="2200" dirty="0"/>
              <a:t>. </a:t>
            </a:r>
          </a:p>
        </p:txBody>
      </p:sp>
      <p:sp>
        <p:nvSpPr>
          <p:cNvPr id="7" name="Hình bình hành 6">
            <a:extLst>
              <a:ext uri="{FF2B5EF4-FFF2-40B4-BE49-F238E27FC236}">
                <a16:creationId xmlns:a16="http://schemas.microsoft.com/office/drawing/2014/main" id="{4DA9DCC9-65F0-1B69-0C7C-6001547ABCA9}"/>
              </a:ext>
            </a:extLst>
          </p:cNvPr>
          <p:cNvSpPr/>
          <p:nvPr/>
        </p:nvSpPr>
        <p:spPr>
          <a:xfrm>
            <a:off x="310731" y="642319"/>
            <a:ext cx="5484253" cy="525887"/>
          </a:xfrm>
          <a:prstGeom prst="parallelogram">
            <a:avLst/>
          </a:prstGeom>
          <a:solidFill>
            <a:schemeClr val="tx1">
              <a:lumMod val="85000"/>
              <a:lumOff val="1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400" cap="all" spc="120" dirty="0">
                <a:solidFill>
                  <a:srgbClr val="FFFFFF"/>
                </a:solidFill>
                <a:latin typeface="+mj-lt"/>
                <a:ea typeface="+mj-lt"/>
                <a:cs typeface="+mj-lt"/>
              </a:rPr>
              <a:t>Câu hỏi trắc nghiệm</a:t>
            </a:r>
          </a:p>
        </p:txBody>
      </p:sp>
      <p:sp>
        <p:nvSpPr>
          <p:cNvPr id="9" name="Mũi tên: Phải 8">
            <a:extLst>
              <a:ext uri="{FF2B5EF4-FFF2-40B4-BE49-F238E27FC236}">
                <a16:creationId xmlns:a16="http://schemas.microsoft.com/office/drawing/2014/main" id="{8DC5E3AE-9E1E-2C67-1D81-2426F619B197}"/>
              </a:ext>
            </a:extLst>
          </p:cNvPr>
          <p:cNvSpPr/>
          <p:nvPr/>
        </p:nvSpPr>
        <p:spPr>
          <a:xfrm>
            <a:off x="92714" y="3484109"/>
            <a:ext cx="1603153" cy="7940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050391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B641BEA-7C82-3BDF-D28F-FC0578457C66}"/>
              </a:ext>
            </a:extLst>
          </p:cNvPr>
          <p:cNvSpPr>
            <a:spLocks noGrp="1"/>
          </p:cNvSpPr>
          <p:nvPr>
            <p:ph type="title"/>
          </p:nvPr>
        </p:nvSpPr>
        <p:spPr/>
        <p:txBody>
          <a:bodyPr/>
          <a:lstStyle/>
          <a:p>
            <a:endParaRPr lang="vi-VN"/>
          </a:p>
        </p:txBody>
      </p:sp>
      <p:pic>
        <p:nvPicPr>
          <p:cNvPr id="5" name="Chỗ dành sẵn cho Nội dung 4">
            <a:extLst>
              <a:ext uri="{FF2B5EF4-FFF2-40B4-BE49-F238E27FC236}">
                <a16:creationId xmlns:a16="http://schemas.microsoft.com/office/drawing/2014/main" id="{0C380943-5BBB-4035-45A8-2C175C105436}"/>
              </a:ext>
            </a:extLst>
          </p:cNvPr>
          <p:cNvPicPr>
            <a:picLocks noGrp="1" noChangeAspect="1"/>
          </p:cNvPicPr>
          <p:nvPr>
            <p:ph idx="1"/>
          </p:nvPr>
        </p:nvPicPr>
        <p:blipFill>
          <a:blip r:embed="rId2"/>
          <a:stretch>
            <a:fillRect/>
          </a:stretch>
        </p:blipFill>
        <p:spPr>
          <a:xfrm>
            <a:off x="12032" y="0"/>
            <a:ext cx="12192000" cy="6858001"/>
          </a:xfrm>
          <a:prstGeom prst="rect">
            <a:avLst/>
          </a:prstGeom>
        </p:spPr>
      </p:pic>
      <p:sp>
        <p:nvSpPr>
          <p:cNvPr id="6" name="Hình chữ nhật: Cắt Góc Chéo 5">
            <a:extLst>
              <a:ext uri="{FF2B5EF4-FFF2-40B4-BE49-F238E27FC236}">
                <a16:creationId xmlns:a16="http://schemas.microsoft.com/office/drawing/2014/main" id="{354DF021-77A9-8FE2-4AA7-446840BE5FF6}"/>
              </a:ext>
            </a:extLst>
          </p:cNvPr>
          <p:cNvSpPr/>
          <p:nvPr/>
        </p:nvSpPr>
        <p:spPr>
          <a:xfrm>
            <a:off x="1284972" y="1667252"/>
            <a:ext cx="8092225" cy="3745605"/>
          </a:xfrm>
          <a:prstGeom prst="snip2DiagRect">
            <a:avLst/>
          </a:prstGeom>
          <a:solidFill>
            <a:schemeClr val="tx1">
              <a:lumMod val="85000"/>
              <a:lumOff val="15000"/>
            </a:scheme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sz="2200" dirty="0" err="1"/>
              <a:t>Which</a:t>
            </a:r>
            <a:r>
              <a:rPr lang="vi-VN" sz="2200" dirty="0"/>
              <a:t> </a:t>
            </a:r>
            <a:r>
              <a:rPr lang="vi-VN" sz="2200" dirty="0" err="1"/>
              <a:t>of</a:t>
            </a:r>
            <a:r>
              <a:rPr lang="vi-VN" sz="2200" dirty="0"/>
              <a:t> the </a:t>
            </a:r>
            <a:r>
              <a:rPr lang="vi-VN" sz="2200" dirty="0" err="1"/>
              <a:t>following</a:t>
            </a:r>
            <a:r>
              <a:rPr lang="vi-VN" sz="2200" dirty="0"/>
              <a:t> </a:t>
            </a:r>
            <a:r>
              <a:rPr lang="vi-VN" sz="2200" dirty="0" err="1"/>
              <a:t>is</a:t>
            </a:r>
            <a:r>
              <a:rPr lang="vi-VN" sz="2200" dirty="0"/>
              <a:t> </a:t>
            </a:r>
            <a:r>
              <a:rPr lang="vi-VN" sz="2200" dirty="0" err="1"/>
              <a:t>used</a:t>
            </a:r>
            <a:r>
              <a:rPr lang="vi-VN" sz="2200" dirty="0"/>
              <a:t> </a:t>
            </a:r>
            <a:r>
              <a:rPr lang="vi-VN" sz="2200" dirty="0" err="1"/>
              <a:t>during</a:t>
            </a:r>
            <a:r>
              <a:rPr lang="vi-VN" sz="2200" dirty="0"/>
              <a:t> the </a:t>
            </a:r>
            <a:r>
              <a:rPr lang="vi-VN" sz="2200" dirty="0" err="1"/>
              <a:t>design</a:t>
            </a:r>
            <a:r>
              <a:rPr lang="vi-VN" sz="2200" dirty="0"/>
              <a:t> </a:t>
            </a:r>
            <a:r>
              <a:rPr lang="vi-VN" sz="2200" dirty="0" err="1"/>
              <a:t>process</a:t>
            </a:r>
            <a:r>
              <a:rPr lang="vi-VN" sz="2200" dirty="0"/>
              <a:t> </a:t>
            </a:r>
            <a:r>
              <a:rPr lang="vi-VN" sz="2200" dirty="0" err="1"/>
              <a:t>of</a:t>
            </a:r>
            <a:r>
              <a:rPr lang="vi-VN" sz="2200" dirty="0"/>
              <a:t> an OSS? </a:t>
            </a:r>
          </a:p>
          <a:p>
            <a:r>
              <a:rPr lang="vi-VN" sz="2200" dirty="0"/>
              <a:t>Trong quá trình thiết kế một phần mềm OSS, công cụ nào sau đây được sử dụng?</a:t>
            </a:r>
          </a:p>
          <a:p>
            <a:r>
              <a:rPr lang="vi-VN" sz="2200" dirty="0"/>
              <a:t>A. UML </a:t>
            </a:r>
          </a:p>
          <a:p>
            <a:r>
              <a:rPr lang="vi-VN" sz="2200" dirty="0"/>
              <a:t>B. XML </a:t>
            </a:r>
          </a:p>
          <a:p>
            <a:r>
              <a:rPr lang="vi-VN" sz="2200" dirty="0"/>
              <a:t>C. CVS </a:t>
            </a:r>
          </a:p>
          <a:p>
            <a:r>
              <a:rPr lang="vi-VN" sz="2200" dirty="0"/>
              <a:t>D. </a:t>
            </a:r>
            <a:r>
              <a:rPr lang="vi-VN" sz="2200" dirty="0" err="1"/>
              <a:t>Git</a:t>
            </a:r>
            <a:r>
              <a:rPr lang="vi-VN" sz="2200" dirty="0"/>
              <a:t> </a:t>
            </a:r>
          </a:p>
          <a:p>
            <a:r>
              <a:rPr lang="en-US" sz="2200" dirty="0"/>
              <a:t>E. None of the above</a:t>
            </a:r>
            <a:endParaRPr lang="vi-VN" sz="2200" dirty="0"/>
          </a:p>
        </p:txBody>
      </p:sp>
      <p:sp>
        <p:nvSpPr>
          <p:cNvPr id="7" name="Hình bình hành 6">
            <a:extLst>
              <a:ext uri="{FF2B5EF4-FFF2-40B4-BE49-F238E27FC236}">
                <a16:creationId xmlns:a16="http://schemas.microsoft.com/office/drawing/2014/main" id="{4DA9DCC9-65F0-1B69-0C7C-6001547ABCA9}"/>
              </a:ext>
            </a:extLst>
          </p:cNvPr>
          <p:cNvSpPr/>
          <p:nvPr/>
        </p:nvSpPr>
        <p:spPr>
          <a:xfrm>
            <a:off x="310731" y="642319"/>
            <a:ext cx="5484253" cy="525887"/>
          </a:xfrm>
          <a:prstGeom prst="parallelogram">
            <a:avLst/>
          </a:prstGeom>
          <a:solidFill>
            <a:schemeClr val="tx1">
              <a:lumMod val="85000"/>
              <a:lumOff val="1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400" cap="all" spc="120" dirty="0">
                <a:solidFill>
                  <a:srgbClr val="FFFFFF"/>
                </a:solidFill>
                <a:latin typeface="+mj-lt"/>
                <a:ea typeface="+mj-lt"/>
                <a:cs typeface="+mj-lt"/>
              </a:rPr>
              <a:t>Câu hỏi trắc nghiệm</a:t>
            </a:r>
          </a:p>
        </p:txBody>
      </p:sp>
      <p:sp>
        <p:nvSpPr>
          <p:cNvPr id="9" name="Mũi tên: Phải 8">
            <a:extLst>
              <a:ext uri="{FF2B5EF4-FFF2-40B4-BE49-F238E27FC236}">
                <a16:creationId xmlns:a16="http://schemas.microsoft.com/office/drawing/2014/main" id="{8DC5E3AE-9E1E-2C67-1D81-2426F619B197}"/>
              </a:ext>
            </a:extLst>
          </p:cNvPr>
          <p:cNvSpPr/>
          <p:nvPr/>
        </p:nvSpPr>
        <p:spPr>
          <a:xfrm>
            <a:off x="79267" y="3143011"/>
            <a:ext cx="1603153" cy="7940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926322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B641BEA-7C82-3BDF-D28F-FC0578457C66}"/>
              </a:ext>
            </a:extLst>
          </p:cNvPr>
          <p:cNvSpPr>
            <a:spLocks noGrp="1"/>
          </p:cNvSpPr>
          <p:nvPr>
            <p:ph type="title"/>
          </p:nvPr>
        </p:nvSpPr>
        <p:spPr/>
        <p:txBody>
          <a:bodyPr/>
          <a:lstStyle/>
          <a:p>
            <a:endParaRPr lang="vi-VN"/>
          </a:p>
        </p:txBody>
      </p:sp>
      <p:pic>
        <p:nvPicPr>
          <p:cNvPr id="5" name="Chỗ dành sẵn cho Nội dung 4">
            <a:extLst>
              <a:ext uri="{FF2B5EF4-FFF2-40B4-BE49-F238E27FC236}">
                <a16:creationId xmlns:a16="http://schemas.microsoft.com/office/drawing/2014/main" id="{0C380943-5BBB-4035-45A8-2C175C105436}"/>
              </a:ext>
            </a:extLst>
          </p:cNvPr>
          <p:cNvPicPr>
            <a:picLocks noGrp="1" noChangeAspect="1"/>
          </p:cNvPicPr>
          <p:nvPr>
            <p:ph idx="1"/>
          </p:nvPr>
        </p:nvPicPr>
        <p:blipFill>
          <a:blip r:embed="rId2"/>
          <a:stretch>
            <a:fillRect/>
          </a:stretch>
        </p:blipFill>
        <p:spPr>
          <a:xfrm>
            <a:off x="12032" y="0"/>
            <a:ext cx="12192000" cy="6858001"/>
          </a:xfrm>
          <a:prstGeom prst="rect">
            <a:avLst/>
          </a:prstGeom>
        </p:spPr>
      </p:pic>
      <p:sp>
        <p:nvSpPr>
          <p:cNvPr id="6" name="Hình chữ nhật: Cắt Góc Chéo 5">
            <a:extLst>
              <a:ext uri="{FF2B5EF4-FFF2-40B4-BE49-F238E27FC236}">
                <a16:creationId xmlns:a16="http://schemas.microsoft.com/office/drawing/2014/main" id="{354DF021-77A9-8FE2-4AA7-446840BE5FF6}"/>
              </a:ext>
            </a:extLst>
          </p:cNvPr>
          <p:cNvSpPr/>
          <p:nvPr/>
        </p:nvSpPr>
        <p:spPr>
          <a:xfrm>
            <a:off x="1284972" y="1667252"/>
            <a:ext cx="8092225" cy="3745605"/>
          </a:xfrm>
          <a:prstGeom prst="snip2DiagRect">
            <a:avLst/>
          </a:prstGeom>
          <a:solidFill>
            <a:schemeClr val="tx1">
              <a:lumMod val="85000"/>
              <a:lumOff val="15000"/>
            </a:scheme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sz="2200" dirty="0" err="1"/>
              <a:t>Which</a:t>
            </a:r>
            <a:r>
              <a:rPr lang="vi-VN" sz="2200" dirty="0"/>
              <a:t> </a:t>
            </a:r>
            <a:r>
              <a:rPr lang="vi-VN" sz="2200" dirty="0" err="1"/>
              <a:t>two</a:t>
            </a:r>
            <a:r>
              <a:rPr lang="vi-VN" sz="2200" dirty="0"/>
              <a:t> </a:t>
            </a:r>
            <a:r>
              <a:rPr lang="vi-VN" sz="2200" dirty="0" err="1"/>
              <a:t>of</a:t>
            </a:r>
            <a:r>
              <a:rPr lang="vi-VN" sz="2200" dirty="0"/>
              <a:t> the </a:t>
            </a:r>
            <a:r>
              <a:rPr lang="vi-VN" sz="2200" dirty="0" err="1"/>
              <a:t>following</a:t>
            </a:r>
            <a:r>
              <a:rPr lang="vi-VN" sz="2200" dirty="0"/>
              <a:t> </a:t>
            </a:r>
            <a:r>
              <a:rPr lang="vi-VN" sz="2200" dirty="0" err="1"/>
              <a:t>tools</a:t>
            </a:r>
            <a:r>
              <a:rPr lang="vi-VN" sz="2200" dirty="0"/>
              <a:t> can be </a:t>
            </a:r>
            <a:r>
              <a:rPr lang="vi-VN" sz="2200" dirty="0" err="1"/>
              <a:t>used</a:t>
            </a:r>
            <a:r>
              <a:rPr lang="vi-VN" sz="2200" dirty="0"/>
              <a:t> to </a:t>
            </a:r>
            <a:r>
              <a:rPr lang="vi-VN" sz="2200" dirty="0" err="1"/>
              <a:t>automate</a:t>
            </a:r>
            <a:r>
              <a:rPr lang="vi-VN" sz="2200" dirty="0"/>
              <a:t> </a:t>
            </a:r>
            <a:r>
              <a:rPr lang="vi-VN" sz="2200" dirty="0" err="1"/>
              <a:t>software</a:t>
            </a:r>
            <a:r>
              <a:rPr lang="vi-VN" sz="2200" dirty="0"/>
              <a:t> </a:t>
            </a:r>
            <a:r>
              <a:rPr lang="vi-VN" sz="2200" dirty="0" err="1"/>
              <a:t>build</a:t>
            </a:r>
            <a:r>
              <a:rPr lang="vi-VN" sz="2200" dirty="0"/>
              <a:t> </a:t>
            </a:r>
            <a:r>
              <a:rPr lang="vi-VN" sz="2200" dirty="0" err="1"/>
              <a:t>process</a:t>
            </a:r>
            <a:r>
              <a:rPr lang="vi-VN" sz="2200" dirty="0"/>
              <a:t>?</a:t>
            </a:r>
          </a:p>
          <a:p>
            <a:r>
              <a:rPr lang="vi-VN" sz="2200" dirty="0"/>
              <a:t>Trong số các công cụ sau đây, có hai công cụ nào có thể được sử dụng để tự động hóa quá trình xây dựng phần mềm?</a:t>
            </a:r>
          </a:p>
          <a:p>
            <a:r>
              <a:rPr lang="vi-VN" sz="2200" dirty="0"/>
              <a:t>A. </a:t>
            </a:r>
            <a:r>
              <a:rPr lang="vi-VN" sz="2200" dirty="0" err="1"/>
              <a:t>Darcs</a:t>
            </a:r>
            <a:r>
              <a:rPr lang="vi-VN" sz="2200" dirty="0"/>
              <a:t> </a:t>
            </a:r>
          </a:p>
          <a:p>
            <a:r>
              <a:rPr lang="vi-VN" sz="2200" dirty="0"/>
              <a:t>B. </a:t>
            </a:r>
            <a:r>
              <a:rPr lang="vi-VN" sz="2200" dirty="0" err="1"/>
              <a:t>Apache</a:t>
            </a:r>
            <a:endParaRPr lang="vi-VN" sz="2200" dirty="0"/>
          </a:p>
          <a:p>
            <a:r>
              <a:rPr lang="vi-VN" sz="2200" dirty="0"/>
              <a:t>C. </a:t>
            </a:r>
            <a:r>
              <a:rPr lang="vi-VN" sz="2200" dirty="0" err="1"/>
              <a:t>Ant</a:t>
            </a:r>
            <a:endParaRPr lang="vi-VN" sz="2200" dirty="0"/>
          </a:p>
          <a:p>
            <a:r>
              <a:rPr lang="vi-VN" sz="2200" dirty="0"/>
              <a:t>D. </a:t>
            </a:r>
            <a:r>
              <a:rPr lang="vi-VN" sz="2200" dirty="0" err="1"/>
              <a:t>None</a:t>
            </a:r>
            <a:r>
              <a:rPr lang="vi-VN" sz="2200" dirty="0"/>
              <a:t> </a:t>
            </a:r>
            <a:r>
              <a:rPr lang="vi-VN" sz="2200" dirty="0" err="1"/>
              <a:t>of</a:t>
            </a:r>
            <a:r>
              <a:rPr lang="vi-VN" sz="2200" dirty="0"/>
              <a:t> the </a:t>
            </a:r>
            <a:r>
              <a:rPr lang="vi-VN" sz="2200" dirty="0" err="1"/>
              <a:t>above</a:t>
            </a:r>
            <a:endParaRPr lang="vi-VN" sz="2200" dirty="0"/>
          </a:p>
        </p:txBody>
      </p:sp>
      <p:sp>
        <p:nvSpPr>
          <p:cNvPr id="7" name="Hình bình hành 6">
            <a:extLst>
              <a:ext uri="{FF2B5EF4-FFF2-40B4-BE49-F238E27FC236}">
                <a16:creationId xmlns:a16="http://schemas.microsoft.com/office/drawing/2014/main" id="{4DA9DCC9-65F0-1B69-0C7C-6001547ABCA9}"/>
              </a:ext>
            </a:extLst>
          </p:cNvPr>
          <p:cNvSpPr/>
          <p:nvPr/>
        </p:nvSpPr>
        <p:spPr>
          <a:xfrm>
            <a:off x="310731" y="642319"/>
            <a:ext cx="5484253" cy="525887"/>
          </a:xfrm>
          <a:prstGeom prst="parallelogram">
            <a:avLst/>
          </a:prstGeom>
          <a:solidFill>
            <a:schemeClr val="tx1">
              <a:lumMod val="85000"/>
              <a:lumOff val="1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400" cap="all" spc="120" dirty="0">
                <a:solidFill>
                  <a:srgbClr val="FFFFFF"/>
                </a:solidFill>
                <a:latin typeface="+mj-lt"/>
                <a:ea typeface="+mj-lt"/>
                <a:cs typeface="+mj-lt"/>
              </a:rPr>
              <a:t>Câu hỏi trắc nghiệm</a:t>
            </a:r>
          </a:p>
        </p:txBody>
      </p:sp>
      <p:sp>
        <p:nvSpPr>
          <p:cNvPr id="9" name="Mũi tên: Phải 8">
            <a:extLst>
              <a:ext uri="{FF2B5EF4-FFF2-40B4-BE49-F238E27FC236}">
                <a16:creationId xmlns:a16="http://schemas.microsoft.com/office/drawing/2014/main" id="{8DC5E3AE-9E1E-2C67-1D81-2426F619B197}"/>
              </a:ext>
            </a:extLst>
          </p:cNvPr>
          <p:cNvSpPr/>
          <p:nvPr/>
        </p:nvSpPr>
        <p:spPr>
          <a:xfrm>
            <a:off x="65820" y="3977591"/>
            <a:ext cx="1603153" cy="7940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4167540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B641BEA-7C82-3BDF-D28F-FC0578457C66}"/>
              </a:ext>
            </a:extLst>
          </p:cNvPr>
          <p:cNvSpPr>
            <a:spLocks noGrp="1"/>
          </p:cNvSpPr>
          <p:nvPr>
            <p:ph type="title"/>
          </p:nvPr>
        </p:nvSpPr>
        <p:spPr/>
        <p:txBody>
          <a:bodyPr/>
          <a:lstStyle/>
          <a:p>
            <a:endParaRPr lang="vi-VN"/>
          </a:p>
        </p:txBody>
      </p:sp>
      <p:pic>
        <p:nvPicPr>
          <p:cNvPr id="5" name="Chỗ dành sẵn cho Nội dung 4">
            <a:extLst>
              <a:ext uri="{FF2B5EF4-FFF2-40B4-BE49-F238E27FC236}">
                <a16:creationId xmlns:a16="http://schemas.microsoft.com/office/drawing/2014/main" id="{0C380943-5BBB-4035-45A8-2C175C105436}"/>
              </a:ext>
            </a:extLst>
          </p:cNvPr>
          <p:cNvPicPr>
            <a:picLocks noGrp="1" noChangeAspect="1"/>
          </p:cNvPicPr>
          <p:nvPr>
            <p:ph idx="1"/>
          </p:nvPr>
        </p:nvPicPr>
        <p:blipFill>
          <a:blip r:embed="rId2"/>
          <a:stretch>
            <a:fillRect/>
          </a:stretch>
        </p:blipFill>
        <p:spPr>
          <a:xfrm>
            <a:off x="12032" y="0"/>
            <a:ext cx="12192000" cy="6858001"/>
          </a:xfrm>
          <a:prstGeom prst="rect">
            <a:avLst/>
          </a:prstGeom>
        </p:spPr>
      </p:pic>
      <p:sp>
        <p:nvSpPr>
          <p:cNvPr id="6" name="Hình chữ nhật: Cắt Góc Chéo 5">
            <a:extLst>
              <a:ext uri="{FF2B5EF4-FFF2-40B4-BE49-F238E27FC236}">
                <a16:creationId xmlns:a16="http://schemas.microsoft.com/office/drawing/2014/main" id="{354DF021-77A9-8FE2-4AA7-446840BE5FF6}"/>
              </a:ext>
            </a:extLst>
          </p:cNvPr>
          <p:cNvSpPr/>
          <p:nvPr/>
        </p:nvSpPr>
        <p:spPr>
          <a:xfrm>
            <a:off x="1284972" y="1667252"/>
            <a:ext cx="8092225" cy="3745605"/>
          </a:xfrm>
          <a:prstGeom prst="snip2DiagRect">
            <a:avLst/>
          </a:prstGeom>
          <a:solidFill>
            <a:schemeClr val="tx1">
              <a:lumMod val="85000"/>
              <a:lumOff val="15000"/>
            </a:scheme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200" dirty="0" err="1"/>
              <a:t>myproduct</a:t>
            </a:r>
            <a:r>
              <a:rPr lang="en-US" sz="2200" dirty="0"/>
              <a:t> 3.4.5 – in this scheme of version numbering, which is the “minor” </a:t>
            </a:r>
          </a:p>
          <a:p>
            <a:r>
              <a:rPr lang="en-US" sz="2200" dirty="0"/>
              <a:t>component?</a:t>
            </a:r>
          </a:p>
          <a:p>
            <a:r>
              <a:rPr lang="en-US" sz="2200" dirty="0"/>
              <a:t>Trong </a:t>
            </a:r>
            <a:r>
              <a:rPr lang="en-US" sz="2200" dirty="0" err="1"/>
              <a:t>hệ</a:t>
            </a:r>
            <a:r>
              <a:rPr lang="en-US" sz="2200" dirty="0"/>
              <a:t> </a:t>
            </a:r>
            <a:r>
              <a:rPr lang="en-US" sz="2200" dirty="0" err="1"/>
              <a:t>thống</a:t>
            </a:r>
            <a:r>
              <a:rPr lang="en-US" sz="2200" dirty="0"/>
              <a:t> </a:t>
            </a:r>
            <a:r>
              <a:rPr lang="en-US" sz="2200" dirty="0" err="1"/>
              <a:t>đánh</a:t>
            </a:r>
            <a:r>
              <a:rPr lang="en-US" sz="2200" dirty="0"/>
              <a:t> </a:t>
            </a:r>
            <a:r>
              <a:rPr lang="en-US" sz="2200" dirty="0" err="1"/>
              <a:t>số</a:t>
            </a:r>
            <a:r>
              <a:rPr lang="en-US" sz="2200" dirty="0"/>
              <a:t> </a:t>
            </a:r>
            <a:r>
              <a:rPr lang="en-US" sz="2200" dirty="0" err="1"/>
              <a:t>phiên</a:t>
            </a:r>
            <a:r>
              <a:rPr lang="en-US" sz="2200" dirty="0"/>
              <a:t> </a:t>
            </a:r>
            <a:r>
              <a:rPr lang="en-US" sz="2200" dirty="0" err="1"/>
              <a:t>bản</a:t>
            </a:r>
            <a:r>
              <a:rPr lang="en-US" sz="2200" dirty="0"/>
              <a:t> "</a:t>
            </a:r>
            <a:r>
              <a:rPr lang="en-US" sz="2200" dirty="0" err="1"/>
              <a:t>myproduct</a:t>
            </a:r>
            <a:r>
              <a:rPr lang="en-US" sz="2200" dirty="0"/>
              <a:t> 3.4.5," </a:t>
            </a:r>
            <a:r>
              <a:rPr lang="en-US" sz="2200" dirty="0" err="1"/>
              <a:t>thành</a:t>
            </a:r>
            <a:r>
              <a:rPr lang="en-US" sz="2200" dirty="0"/>
              <a:t> </a:t>
            </a:r>
            <a:r>
              <a:rPr lang="en-US" sz="2200" dirty="0" err="1"/>
              <a:t>phần</a:t>
            </a:r>
            <a:r>
              <a:rPr lang="en-US" sz="2200" dirty="0"/>
              <a:t> "minor" </a:t>
            </a:r>
            <a:r>
              <a:rPr lang="en-US" sz="2200" dirty="0" err="1"/>
              <a:t>là</a:t>
            </a:r>
            <a:r>
              <a:rPr lang="en-US" sz="2200" dirty="0"/>
              <a:t> </a:t>
            </a:r>
            <a:r>
              <a:rPr lang="en-US" sz="2200" dirty="0" err="1"/>
              <a:t>gì</a:t>
            </a:r>
            <a:r>
              <a:rPr lang="en-US" sz="2200" dirty="0"/>
              <a:t>?</a:t>
            </a:r>
          </a:p>
          <a:p>
            <a:r>
              <a:rPr lang="en-US" sz="2200" dirty="0"/>
              <a:t>A. </a:t>
            </a:r>
            <a:r>
              <a:rPr lang="en-US" sz="2200" dirty="0" err="1"/>
              <a:t>myproduct</a:t>
            </a:r>
            <a:endParaRPr lang="en-US" sz="2200" dirty="0"/>
          </a:p>
          <a:p>
            <a:r>
              <a:rPr lang="en-US" sz="2200" dirty="0"/>
              <a:t>B. 3</a:t>
            </a:r>
          </a:p>
          <a:p>
            <a:r>
              <a:rPr lang="en-US" sz="2200" dirty="0"/>
              <a:t>C. 4</a:t>
            </a:r>
          </a:p>
          <a:p>
            <a:r>
              <a:rPr lang="en-US" sz="2200" dirty="0"/>
              <a:t>D. 5</a:t>
            </a:r>
          </a:p>
          <a:p>
            <a:r>
              <a:rPr lang="en-US" sz="2200" dirty="0"/>
              <a:t>E. None of the above</a:t>
            </a:r>
            <a:endParaRPr lang="vi-VN" sz="2200" dirty="0"/>
          </a:p>
        </p:txBody>
      </p:sp>
      <p:sp>
        <p:nvSpPr>
          <p:cNvPr id="7" name="Hình bình hành 6">
            <a:extLst>
              <a:ext uri="{FF2B5EF4-FFF2-40B4-BE49-F238E27FC236}">
                <a16:creationId xmlns:a16="http://schemas.microsoft.com/office/drawing/2014/main" id="{4DA9DCC9-65F0-1B69-0C7C-6001547ABCA9}"/>
              </a:ext>
            </a:extLst>
          </p:cNvPr>
          <p:cNvSpPr/>
          <p:nvPr/>
        </p:nvSpPr>
        <p:spPr>
          <a:xfrm>
            <a:off x="310731" y="642319"/>
            <a:ext cx="5484253" cy="525887"/>
          </a:xfrm>
          <a:prstGeom prst="parallelogram">
            <a:avLst/>
          </a:prstGeom>
          <a:solidFill>
            <a:schemeClr val="tx1">
              <a:lumMod val="85000"/>
              <a:lumOff val="1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400" cap="all" spc="120" dirty="0">
                <a:solidFill>
                  <a:srgbClr val="FFFFFF"/>
                </a:solidFill>
                <a:latin typeface="+mj-lt"/>
                <a:ea typeface="+mj-lt"/>
                <a:cs typeface="+mj-lt"/>
              </a:rPr>
              <a:t>Câu hỏi trắc nghiệm</a:t>
            </a:r>
          </a:p>
        </p:txBody>
      </p:sp>
      <p:sp>
        <p:nvSpPr>
          <p:cNvPr id="9" name="Mũi tên: Phải 8">
            <a:extLst>
              <a:ext uri="{FF2B5EF4-FFF2-40B4-BE49-F238E27FC236}">
                <a16:creationId xmlns:a16="http://schemas.microsoft.com/office/drawing/2014/main" id="{8DC5E3AE-9E1E-2C67-1D81-2426F619B197}"/>
              </a:ext>
            </a:extLst>
          </p:cNvPr>
          <p:cNvSpPr/>
          <p:nvPr/>
        </p:nvSpPr>
        <p:spPr>
          <a:xfrm>
            <a:off x="59097" y="3974927"/>
            <a:ext cx="1603153" cy="7940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849807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0476D45-253D-C538-17E6-8B4A02CB4C6D}"/>
              </a:ext>
            </a:extLst>
          </p:cNvPr>
          <p:cNvSpPr>
            <a:spLocks noGrp="1"/>
          </p:cNvSpPr>
          <p:nvPr>
            <p:ph type="title"/>
          </p:nvPr>
        </p:nvSpPr>
        <p:spPr/>
        <p:txBody>
          <a:bodyPr/>
          <a:lstStyle/>
          <a:p>
            <a:endParaRPr lang="vi-VN"/>
          </a:p>
        </p:txBody>
      </p:sp>
      <p:pic>
        <p:nvPicPr>
          <p:cNvPr id="5" name="Chỗ dành sẵn cho Nội dung 4">
            <a:extLst>
              <a:ext uri="{FF2B5EF4-FFF2-40B4-BE49-F238E27FC236}">
                <a16:creationId xmlns:a16="http://schemas.microsoft.com/office/drawing/2014/main" id="{09E73F54-9676-481C-BA46-19F25DB850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pic>
        <p:nvPicPr>
          <p:cNvPr id="1028" name="Picture 4" descr="Pink Pray GIF by isabellaauer">
            <a:extLst>
              <a:ext uri="{FF2B5EF4-FFF2-40B4-BE49-F238E27FC236}">
                <a16:creationId xmlns:a16="http://schemas.microsoft.com/office/drawing/2014/main" id="{483BE5EE-F74F-1A12-50F9-5BAEEBC5D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88" y="49307"/>
            <a:ext cx="2649071" cy="17660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lying Monarch Butterfly GIF">
            <a:extLst>
              <a:ext uri="{FF2B5EF4-FFF2-40B4-BE49-F238E27FC236}">
                <a16:creationId xmlns:a16="http://schemas.microsoft.com/office/drawing/2014/main" id="{E2C6FA75-D0E5-58C0-7E0C-0D74B81B9441}"/>
              </a:ext>
            </a:extLst>
          </p:cNvPr>
          <p:cNvPicPr>
            <a:picLocks noChangeAspect="1" noChangeArrowheads="1"/>
          </p:cNvPicPr>
          <p:nvPr/>
        </p:nvPicPr>
        <p:blipFill>
          <a:blip r:embed="rId4">
            <a:clrChange>
              <a:clrFrom>
                <a:srgbClr val="FF9056"/>
              </a:clrFrom>
              <a:clrTo>
                <a:srgbClr val="FF9056">
                  <a:alpha val="0"/>
                </a:srgbClr>
              </a:clrTo>
            </a:clrChange>
            <a:extLst>
              <a:ext uri="{28A0092B-C50C-407E-A947-70E740481C1C}">
                <a14:useLocalDpi xmlns:a14="http://schemas.microsoft.com/office/drawing/2010/main" val="0"/>
              </a:ext>
            </a:extLst>
          </a:blip>
          <a:srcRect/>
          <a:stretch>
            <a:fillRect/>
          </a:stretch>
        </p:blipFill>
        <p:spPr bwMode="auto">
          <a:xfrm>
            <a:off x="9524161" y="49307"/>
            <a:ext cx="2543175"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igital art gif. Neon hearts grow in rainbow colors and sizes as they radiate from a black background. ">
            <a:extLst>
              <a:ext uri="{FF2B5EF4-FFF2-40B4-BE49-F238E27FC236}">
                <a16:creationId xmlns:a16="http://schemas.microsoft.com/office/drawing/2014/main" id="{E85D477F-433E-7E44-F215-EA3C419E4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88" y="3666565"/>
            <a:ext cx="2286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10" descr="Retro GIF by Power Rangers">
            <a:extLst>
              <a:ext uri="{FF2B5EF4-FFF2-40B4-BE49-F238E27FC236}">
                <a16:creationId xmlns:a16="http://schemas.microsoft.com/office/drawing/2014/main" id="{7834B0F7-0DF6-2520-D6FB-CE82E922F00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1036" name="Picture 12" descr="Retro GIF by Power Rangers">
            <a:extLst>
              <a:ext uri="{FF2B5EF4-FFF2-40B4-BE49-F238E27FC236}">
                <a16:creationId xmlns:a16="http://schemas.microsoft.com/office/drawing/2014/main" id="{FE9F72AA-2491-9957-6245-3BFCD0A30A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68335" y="4271245"/>
            <a:ext cx="3199001" cy="2396255"/>
          </a:xfrm>
          <a:prstGeom prst="rect">
            <a:avLst/>
          </a:prstGeom>
          <a:noFill/>
          <a:extLst>
            <a:ext uri="{909E8E84-426E-40DD-AFC4-6F175D3DCCD1}">
              <a14:hiddenFill xmlns:a14="http://schemas.microsoft.com/office/drawing/2010/main">
                <a:solidFill>
                  <a:srgbClr val="FFFFFF"/>
                </a:solidFill>
              </a14:hiddenFill>
            </a:ext>
          </a:extLst>
        </p:spPr>
      </p:pic>
      <p:sp>
        <p:nvSpPr>
          <p:cNvPr id="7" name="Hộp Văn bản 6">
            <a:extLst>
              <a:ext uri="{FF2B5EF4-FFF2-40B4-BE49-F238E27FC236}">
                <a16:creationId xmlns:a16="http://schemas.microsoft.com/office/drawing/2014/main" id="{262BC8B6-39FA-4899-20F9-D37292A54729}"/>
              </a:ext>
            </a:extLst>
          </p:cNvPr>
          <p:cNvSpPr txBox="1"/>
          <p:nvPr/>
        </p:nvSpPr>
        <p:spPr>
          <a:xfrm>
            <a:off x="2609331" y="2959365"/>
            <a:ext cx="7412607" cy="1169551"/>
          </a:xfrm>
          <a:prstGeom prst="rect">
            <a:avLst/>
          </a:prstGeom>
          <a:noFill/>
        </p:spPr>
        <p:txBody>
          <a:bodyPr wrap="none" rtlCol="0">
            <a:spAutoFit/>
          </a:bodyPr>
          <a:lstStyle/>
          <a:p>
            <a:r>
              <a:rPr lang="vi-VN" sz="7000" dirty="0" err="1">
                <a:highlight>
                  <a:srgbClr val="FFFF00"/>
                </a:highlight>
              </a:rPr>
              <a:t>thank</a:t>
            </a:r>
            <a:r>
              <a:rPr lang="vi-VN" sz="7000" dirty="0">
                <a:highlight>
                  <a:srgbClr val="FFFF00"/>
                </a:highlight>
              </a:rPr>
              <a:t> </a:t>
            </a:r>
            <a:r>
              <a:rPr lang="vi-VN" sz="7000" dirty="0" err="1">
                <a:highlight>
                  <a:srgbClr val="FFFF00"/>
                </a:highlight>
              </a:rPr>
              <a:t>for</a:t>
            </a:r>
            <a:r>
              <a:rPr lang="vi-VN" sz="7000" dirty="0">
                <a:highlight>
                  <a:srgbClr val="FFFF00"/>
                </a:highlight>
              </a:rPr>
              <a:t> </a:t>
            </a:r>
            <a:r>
              <a:rPr lang="vi-VN" sz="7000" dirty="0" err="1">
                <a:highlight>
                  <a:srgbClr val="FFFF00"/>
                </a:highlight>
              </a:rPr>
              <a:t>whatching</a:t>
            </a:r>
            <a:endParaRPr lang="vi-VN" sz="7000" dirty="0">
              <a:highlight>
                <a:srgbClr val="FFFF00"/>
              </a:highlight>
            </a:endParaRPr>
          </a:p>
        </p:txBody>
      </p:sp>
    </p:spTree>
    <p:extLst>
      <p:ext uri="{BB962C8B-B14F-4D97-AF65-F5344CB8AC3E}">
        <p14:creationId xmlns:p14="http://schemas.microsoft.com/office/powerpoint/2010/main" val="3136399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8">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2"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0">
            <a:extLst>
              <a:ext uri="{FF2B5EF4-FFF2-40B4-BE49-F238E27FC236}">
                <a16:creationId xmlns:a16="http://schemas.microsoft.com/office/drawing/2014/main" id="{D65E0E3C-32F3-480B-9842-7611BBE2E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345" y="0"/>
            <a:ext cx="753465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p:cNvSpPr>
            <a:spLocks noGrp="1"/>
          </p:cNvSpPr>
          <p:nvPr>
            <p:ph type="ctrTitle"/>
          </p:nvPr>
        </p:nvSpPr>
        <p:spPr>
          <a:xfrm>
            <a:off x="5262074" y="865461"/>
            <a:ext cx="5916145" cy="1086075"/>
          </a:xfrm>
        </p:spPr>
        <p:txBody>
          <a:bodyPr anchor="b">
            <a:normAutofit/>
          </a:bodyPr>
          <a:lstStyle/>
          <a:p>
            <a:pPr algn="l"/>
            <a:r>
              <a:rPr lang="vi-VN" sz="2300" b="1" dirty="0">
                <a:solidFill>
                  <a:schemeClr val="bg1"/>
                </a:solidFill>
                <a:ea typeface="+mj-lt"/>
                <a:cs typeface="+mj-lt"/>
              </a:rPr>
              <a:t>1.quy trình phát triển phần mềm do cộng đồng thực hiện. </a:t>
            </a:r>
            <a:endParaRPr lang="vi-VN" sz="2300" b="1">
              <a:solidFill>
                <a:schemeClr val="bg1"/>
              </a:solidFill>
              <a:ea typeface="Segoe UI Black"/>
            </a:endParaRPr>
          </a:p>
        </p:txBody>
      </p:sp>
      <p:sp>
        <p:nvSpPr>
          <p:cNvPr id="3" name="Tiêu đề phụ 2"/>
          <p:cNvSpPr>
            <a:spLocks noGrp="1"/>
          </p:cNvSpPr>
          <p:nvPr>
            <p:ph type="subTitle" idx="1"/>
          </p:nvPr>
        </p:nvSpPr>
        <p:spPr>
          <a:xfrm>
            <a:off x="5315735" y="4646030"/>
            <a:ext cx="5916145" cy="1344868"/>
          </a:xfrm>
        </p:spPr>
        <p:txBody>
          <a:bodyPr anchor="t">
            <a:normAutofit/>
          </a:bodyPr>
          <a:lstStyle/>
          <a:p>
            <a:pPr algn="l"/>
            <a:endParaRPr lang="vi-VN"/>
          </a:p>
        </p:txBody>
      </p:sp>
      <p:pic>
        <p:nvPicPr>
          <p:cNvPr id="14" name="Picture 3" descr="Network Technology Background">
            <a:extLst>
              <a:ext uri="{FF2B5EF4-FFF2-40B4-BE49-F238E27FC236}">
                <a16:creationId xmlns:a16="http://schemas.microsoft.com/office/drawing/2014/main" id="{DF9E137F-56DC-703B-FB4B-B4BBBB9F305D}"/>
              </a:ext>
            </a:extLst>
          </p:cNvPr>
          <p:cNvPicPr>
            <a:picLocks noChangeAspect="1"/>
          </p:cNvPicPr>
          <p:nvPr/>
        </p:nvPicPr>
        <p:blipFill rotWithShape="1">
          <a:blip r:embed="rId2"/>
          <a:srcRect l="47307" r="13135" b="-1"/>
          <a:stretch/>
        </p:blipFill>
        <p:spPr>
          <a:xfrm>
            <a:off x="20" y="10"/>
            <a:ext cx="4657325" cy="6857990"/>
          </a:xfrm>
          <a:prstGeom prst="rect">
            <a:avLst/>
          </a:prstGeom>
        </p:spPr>
      </p:pic>
      <p:pic>
        <p:nvPicPr>
          <p:cNvPr id="4" name="Hình ảnh 3">
            <a:extLst>
              <a:ext uri="{FF2B5EF4-FFF2-40B4-BE49-F238E27FC236}">
                <a16:creationId xmlns:a16="http://schemas.microsoft.com/office/drawing/2014/main" id="{B13D0499-E4FF-2F43-F8CE-FD5EEC25B060}"/>
              </a:ext>
            </a:extLst>
          </p:cNvPr>
          <p:cNvPicPr>
            <a:picLocks noChangeAspect="1"/>
          </p:cNvPicPr>
          <p:nvPr/>
        </p:nvPicPr>
        <p:blipFill>
          <a:blip r:embed="rId3"/>
          <a:stretch>
            <a:fillRect/>
          </a:stretch>
        </p:blipFill>
        <p:spPr>
          <a:xfrm>
            <a:off x="742682" y="713135"/>
            <a:ext cx="10599312" cy="5431731"/>
          </a:xfrm>
          <a:prstGeom prst="rect">
            <a:avLst/>
          </a:prstGeom>
        </p:spPr>
      </p:pic>
    </p:spTree>
    <p:extLst>
      <p:ext uri="{BB962C8B-B14F-4D97-AF65-F5344CB8AC3E}">
        <p14:creationId xmlns:p14="http://schemas.microsoft.com/office/powerpoint/2010/main" val="1717253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59">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p:cNvSpPr>
            <a:spLocks noGrp="1"/>
          </p:cNvSpPr>
          <p:nvPr>
            <p:ph type="ctrTitle"/>
          </p:nvPr>
        </p:nvSpPr>
        <p:spPr>
          <a:xfrm>
            <a:off x="6741994" y="3125424"/>
            <a:ext cx="5364077" cy="2336817"/>
          </a:xfrm>
        </p:spPr>
        <p:txBody>
          <a:bodyPr anchor="b">
            <a:normAutofit/>
          </a:bodyPr>
          <a:lstStyle/>
          <a:p>
            <a:pPr algn="l">
              <a:lnSpc>
                <a:spcPct val="100000"/>
              </a:lnSpc>
            </a:pPr>
            <a:r>
              <a:rPr lang="vi-VN" sz="3100" dirty="0" err="1">
                <a:ea typeface="+mj-lt"/>
                <a:cs typeface="+mj-lt"/>
              </a:rPr>
              <a:t>Developers</a:t>
            </a:r>
            <a:r>
              <a:rPr lang="vi-VN" sz="3100" dirty="0">
                <a:ea typeface="+mj-lt"/>
                <a:cs typeface="+mj-lt"/>
              </a:rPr>
              <a:t>' </a:t>
            </a:r>
            <a:r>
              <a:rPr lang="vi-VN" sz="3100" dirty="0" err="1">
                <a:ea typeface="+mj-lt"/>
                <a:cs typeface="+mj-lt"/>
              </a:rPr>
              <a:t>group</a:t>
            </a:r>
            <a:r>
              <a:rPr lang="vi-VN" sz="3100" dirty="0">
                <a:ea typeface="+mj-lt"/>
                <a:cs typeface="+mj-lt"/>
              </a:rPr>
              <a:t> </a:t>
            </a:r>
            <a:br>
              <a:rPr lang="vi-VN" sz="3100">
                <a:ea typeface="+mj-lt"/>
                <a:cs typeface="+mj-lt"/>
              </a:rPr>
            </a:br>
            <a:br>
              <a:rPr lang="vi-VN" sz="3100">
                <a:ea typeface="+mj-lt"/>
                <a:cs typeface="+mj-lt"/>
              </a:rPr>
            </a:br>
            <a:r>
              <a:rPr lang="en-US" sz="3100" dirty="0">
                <a:ea typeface="+mj-lt"/>
                <a:cs typeface="+mj-lt"/>
              </a:rPr>
              <a:t>THIẾT KẾ VÀ PHÁT TRIỂN PHẦN MỀM</a:t>
            </a:r>
            <a:endParaRPr lang="vi-VN" sz="3100" dirty="0">
              <a:ea typeface="+mj-lt"/>
              <a:cs typeface="+mj-lt"/>
            </a:endParaRPr>
          </a:p>
        </p:txBody>
      </p:sp>
      <p:pic>
        <p:nvPicPr>
          <p:cNvPr id="3" name="Hình ảnh 2" descr="Ảnh có chứa ảnh chụp màn hình, nước, màu xanh lam, ánh sáng&#10;&#10;Mô tả được tự động tạo">
            <a:extLst>
              <a:ext uri="{FF2B5EF4-FFF2-40B4-BE49-F238E27FC236}">
                <a16:creationId xmlns:a16="http://schemas.microsoft.com/office/drawing/2014/main" id="{B201431F-74E8-E60E-CDF4-3CA18EAA64A5}"/>
              </a:ext>
            </a:extLst>
          </p:cNvPr>
          <p:cNvPicPr>
            <a:picLocks noChangeAspect="1"/>
          </p:cNvPicPr>
          <p:nvPr/>
        </p:nvPicPr>
        <p:blipFill rotWithShape="1">
          <a:blip r:embed="rId2"/>
          <a:srcRect r="1371" b="-1"/>
          <a:stretch/>
        </p:blipFill>
        <p:spPr>
          <a:xfrm>
            <a:off x="20" y="-5"/>
            <a:ext cx="6076326" cy="6864470"/>
          </a:xfrm>
          <a:prstGeom prst="rect">
            <a:avLst/>
          </a:prstGeom>
        </p:spPr>
      </p:pic>
      <p:pic>
        <p:nvPicPr>
          <p:cNvPr id="49" name="Picture 48" descr="Drawings on colourful paper">
            <a:extLst>
              <a:ext uri="{FF2B5EF4-FFF2-40B4-BE49-F238E27FC236}">
                <a16:creationId xmlns:a16="http://schemas.microsoft.com/office/drawing/2014/main" id="{7B8CF74D-FF07-39AB-6A47-AA8AF4518A30}"/>
              </a:ext>
            </a:extLst>
          </p:cNvPr>
          <p:cNvPicPr>
            <a:picLocks noChangeAspect="1"/>
          </p:cNvPicPr>
          <p:nvPr/>
        </p:nvPicPr>
        <p:blipFill rotWithShape="1">
          <a:blip r:embed="rId3"/>
          <a:srcRect t="4586" r="-1" b="27461"/>
          <a:stretch/>
        </p:blipFill>
        <p:spPr>
          <a:xfrm>
            <a:off x="6076346" y="1"/>
            <a:ext cx="6115654" cy="2773951"/>
          </a:xfrm>
          <a:prstGeom prst="rect">
            <a:avLst/>
          </a:prstGeom>
        </p:spPr>
      </p:pic>
    </p:spTree>
    <p:extLst>
      <p:ext uri="{BB962C8B-B14F-4D97-AF65-F5344CB8AC3E}">
        <p14:creationId xmlns:p14="http://schemas.microsoft.com/office/powerpoint/2010/main" val="36049226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0">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descr="Technological background">
            <a:extLst>
              <a:ext uri="{FF2B5EF4-FFF2-40B4-BE49-F238E27FC236}">
                <a16:creationId xmlns:a16="http://schemas.microsoft.com/office/drawing/2014/main" id="{0C542C03-61EA-5286-FB0C-7F87323239CB}"/>
              </a:ext>
            </a:extLst>
          </p:cNvPr>
          <p:cNvPicPr>
            <a:picLocks noChangeAspect="1"/>
          </p:cNvPicPr>
          <p:nvPr/>
        </p:nvPicPr>
        <p:blipFill rotWithShape="1">
          <a:blip r:embed="rId2"/>
          <a:srcRect t="4884" r="-2" b="10719"/>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5816E978-1809-4EE5-9DFC-90ECA301A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Hình chữ nhật 2">
            <a:extLst>
              <a:ext uri="{FF2B5EF4-FFF2-40B4-BE49-F238E27FC236}">
                <a16:creationId xmlns:a16="http://schemas.microsoft.com/office/drawing/2014/main" id="{F707D079-00BE-1003-0544-FE9AF93AC18A}"/>
              </a:ext>
            </a:extLst>
          </p:cNvPr>
          <p:cNvSpPr/>
          <p:nvPr/>
        </p:nvSpPr>
        <p:spPr>
          <a:xfrm>
            <a:off x="268309" y="1312034"/>
            <a:ext cx="9444507" cy="4228563"/>
          </a:xfrm>
          <a:prstGeom prst="rect">
            <a:avLst/>
          </a:prstGeom>
          <a:solidFill>
            <a:schemeClr val="tx1">
              <a:lumMod val="85000"/>
              <a:lumOff val="15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iêu đề 1">
            <a:extLst>
              <a:ext uri="{FF2B5EF4-FFF2-40B4-BE49-F238E27FC236}">
                <a16:creationId xmlns:a16="http://schemas.microsoft.com/office/drawing/2014/main" id="{0CCCF948-614C-122C-DEB9-DC78828A0343}"/>
              </a:ext>
            </a:extLst>
          </p:cNvPr>
          <p:cNvSpPr>
            <a:spLocks noGrp="1"/>
          </p:cNvSpPr>
          <p:nvPr>
            <p:ph type="title"/>
          </p:nvPr>
        </p:nvSpPr>
        <p:spPr>
          <a:xfrm>
            <a:off x="563020" y="1073482"/>
            <a:ext cx="8583726" cy="2044586"/>
          </a:xfrm>
        </p:spPr>
        <p:txBody>
          <a:bodyPr vert="horz" lIns="91440" tIns="45720" rIns="91440" bIns="45720" rtlCol="0" anchor="b">
            <a:noAutofit/>
          </a:bodyPr>
          <a:lstStyle/>
          <a:p>
            <a:r>
              <a:rPr lang="en-US" sz="2000" err="1">
                <a:ea typeface="+mj-lt"/>
                <a:cs typeface="+mj-lt"/>
              </a:rPr>
              <a:t>Bạn</a:t>
            </a:r>
            <a:r>
              <a:rPr lang="en-US" sz="2000" dirty="0">
                <a:ea typeface="+mj-lt"/>
                <a:cs typeface="+mj-lt"/>
              </a:rPr>
              <a:t> </a:t>
            </a:r>
            <a:r>
              <a:rPr lang="en-US" sz="2000" err="1">
                <a:ea typeface="+mj-lt"/>
                <a:cs typeface="+mj-lt"/>
              </a:rPr>
              <a:t>có</a:t>
            </a:r>
            <a:r>
              <a:rPr lang="en-US" sz="2000" dirty="0">
                <a:ea typeface="+mj-lt"/>
                <a:cs typeface="+mj-lt"/>
              </a:rPr>
              <a:t> </a:t>
            </a:r>
            <a:r>
              <a:rPr lang="en-US" sz="2000" err="1">
                <a:ea typeface="+mj-lt"/>
                <a:cs typeface="+mj-lt"/>
              </a:rPr>
              <a:t>thể</a:t>
            </a:r>
            <a:r>
              <a:rPr lang="en-US" sz="2000" dirty="0">
                <a:ea typeface="+mj-lt"/>
                <a:cs typeface="+mj-lt"/>
              </a:rPr>
              <a:t> </a:t>
            </a:r>
            <a:r>
              <a:rPr lang="en-US" sz="2000" err="1">
                <a:ea typeface="+mj-lt"/>
                <a:cs typeface="+mj-lt"/>
              </a:rPr>
              <a:t>coi</a:t>
            </a:r>
            <a:r>
              <a:rPr lang="en-US" sz="2000" dirty="0">
                <a:ea typeface="+mj-lt"/>
                <a:cs typeface="+mj-lt"/>
              </a:rPr>
              <a:t> </a:t>
            </a:r>
            <a:r>
              <a:rPr lang="en-US" sz="2000" err="1">
                <a:ea typeface="+mj-lt"/>
                <a:cs typeface="+mj-lt"/>
              </a:rPr>
              <a:t>thiết</a:t>
            </a:r>
            <a:r>
              <a:rPr lang="en-US" sz="2000" dirty="0">
                <a:ea typeface="+mj-lt"/>
                <a:cs typeface="+mj-lt"/>
              </a:rPr>
              <a:t> </a:t>
            </a:r>
            <a:r>
              <a:rPr lang="en-US" sz="2000" err="1">
                <a:ea typeface="+mj-lt"/>
                <a:cs typeface="+mj-lt"/>
              </a:rPr>
              <a:t>kế</a:t>
            </a:r>
            <a:r>
              <a:rPr lang="en-US" sz="2000" dirty="0">
                <a:ea typeface="+mj-lt"/>
                <a:cs typeface="+mj-lt"/>
              </a:rPr>
              <a:t> </a:t>
            </a:r>
            <a:r>
              <a:rPr lang="en-US" sz="2000" err="1">
                <a:ea typeface="+mj-lt"/>
                <a:cs typeface="+mj-lt"/>
              </a:rPr>
              <a:t>phần</a:t>
            </a:r>
            <a:r>
              <a:rPr lang="en-US" sz="2000" dirty="0">
                <a:ea typeface="+mj-lt"/>
                <a:cs typeface="+mj-lt"/>
              </a:rPr>
              <a:t> </a:t>
            </a:r>
            <a:r>
              <a:rPr lang="en-US" sz="2000" err="1">
                <a:ea typeface="+mj-lt"/>
                <a:cs typeface="+mj-lt"/>
              </a:rPr>
              <a:t>mềm</a:t>
            </a:r>
            <a:r>
              <a:rPr lang="en-US" sz="2000" dirty="0">
                <a:ea typeface="+mj-lt"/>
                <a:cs typeface="+mj-lt"/>
              </a:rPr>
              <a:t> </a:t>
            </a:r>
            <a:r>
              <a:rPr lang="en-US" sz="2000" err="1">
                <a:ea typeface="+mj-lt"/>
                <a:cs typeface="+mj-lt"/>
              </a:rPr>
              <a:t>là</a:t>
            </a:r>
            <a:r>
              <a:rPr lang="en-US" sz="2000" dirty="0">
                <a:ea typeface="+mj-lt"/>
                <a:cs typeface="+mj-lt"/>
              </a:rPr>
              <a:t> </a:t>
            </a:r>
            <a:r>
              <a:rPr lang="en-US" sz="2000" err="1">
                <a:ea typeface="+mj-lt"/>
                <a:cs typeface="+mj-lt"/>
              </a:rPr>
              <a:t>bản</a:t>
            </a:r>
            <a:r>
              <a:rPr lang="en-US" sz="2000" dirty="0">
                <a:ea typeface="+mj-lt"/>
                <a:cs typeface="+mj-lt"/>
              </a:rPr>
              <a:t> </a:t>
            </a:r>
            <a:r>
              <a:rPr lang="en-US" sz="2000" err="1">
                <a:ea typeface="+mj-lt"/>
                <a:cs typeface="+mj-lt"/>
              </a:rPr>
              <a:t>thiết</a:t>
            </a:r>
            <a:r>
              <a:rPr lang="en-US" sz="2000" dirty="0">
                <a:ea typeface="+mj-lt"/>
                <a:cs typeface="+mj-lt"/>
              </a:rPr>
              <a:t> </a:t>
            </a:r>
            <a:r>
              <a:rPr lang="en-US" sz="2000" err="1">
                <a:ea typeface="+mj-lt"/>
                <a:cs typeface="+mj-lt"/>
              </a:rPr>
              <a:t>kế</a:t>
            </a:r>
            <a:r>
              <a:rPr lang="en-US" sz="2000" dirty="0">
                <a:ea typeface="+mj-lt"/>
                <a:cs typeface="+mj-lt"/>
              </a:rPr>
              <a:t> </a:t>
            </a:r>
            <a:r>
              <a:rPr lang="en-US" sz="2000" err="1">
                <a:ea typeface="+mj-lt"/>
                <a:cs typeface="+mj-lt"/>
              </a:rPr>
              <a:t>xác</a:t>
            </a:r>
            <a:r>
              <a:rPr lang="en-US" sz="2000" dirty="0">
                <a:ea typeface="+mj-lt"/>
                <a:cs typeface="+mj-lt"/>
              </a:rPr>
              <a:t> </a:t>
            </a:r>
            <a:r>
              <a:rPr lang="en-US" sz="2000" err="1">
                <a:ea typeface="+mj-lt"/>
                <a:cs typeface="+mj-lt"/>
              </a:rPr>
              <a:t>định</a:t>
            </a:r>
            <a:r>
              <a:rPr lang="en-US" sz="2000" dirty="0">
                <a:ea typeface="+mj-lt"/>
                <a:cs typeface="+mj-lt"/>
              </a:rPr>
              <a:t> </a:t>
            </a:r>
            <a:r>
              <a:rPr lang="en-US" sz="2000" err="1">
                <a:ea typeface="+mj-lt"/>
                <a:cs typeface="+mj-lt"/>
              </a:rPr>
              <a:t>kiến</a:t>
            </a:r>
            <a:r>
              <a:rPr lang="en-US" sz="2000" dirty="0">
                <a:ea typeface="+mj-lt"/>
                <a:cs typeface="+mj-lt"/>
              </a:rPr>
              <a:t> </a:t>
            </a:r>
            <a:r>
              <a:rPr lang="en-US" sz="2000" err="1">
                <a:ea typeface="+mj-lt"/>
                <a:cs typeface="+mj-lt"/>
              </a:rPr>
              <a:t>trúc</a:t>
            </a:r>
            <a:r>
              <a:rPr lang="en-US" sz="2000" dirty="0">
                <a:ea typeface="+mj-lt"/>
                <a:cs typeface="+mj-lt"/>
              </a:rPr>
              <a:t> </a:t>
            </a:r>
            <a:r>
              <a:rPr lang="en-US" sz="2000" err="1">
                <a:ea typeface="+mj-lt"/>
                <a:cs typeface="+mj-lt"/>
              </a:rPr>
              <a:t>và</a:t>
            </a:r>
            <a:r>
              <a:rPr lang="en-US" sz="2000" dirty="0">
                <a:ea typeface="+mj-lt"/>
                <a:cs typeface="+mj-lt"/>
              </a:rPr>
              <a:t> </a:t>
            </a:r>
            <a:r>
              <a:rPr lang="en-US" sz="2000" err="1">
                <a:ea typeface="+mj-lt"/>
                <a:cs typeface="+mj-lt"/>
              </a:rPr>
              <a:t>hoạt</a:t>
            </a:r>
            <a:r>
              <a:rPr lang="en-US" sz="2000" dirty="0">
                <a:ea typeface="+mj-lt"/>
                <a:cs typeface="+mj-lt"/>
              </a:rPr>
              <a:t> </a:t>
            </a:r>
            <a:r>
              <a:rPr lang="en-US" sz="2000" err="1">
                <a:ea typeface="+mj-lt"/>
                <a:cs typeface="+mj-lt"/>
              </a:rPr>
              <a:t>động</a:t>
            </a:r>
            <a:r>
              <a:rPr lang="en-US" sz="2000" dirty="0">
                <a:ea typeface="+mj-lt"/>
                <a:cs typeface="+mj-lt"/>
              </a:rPr>
              <a:t> </a:t>
            </a:r>
            <a:r>
              <a:rPr lang="en-US" sz="2000" err="1">
                <a:ea typeface="+mj-lt"/>
                <a:cs typeface="+mj-lt"/>
              </a:rPr>
              <a:t>của</a:t>
            </a:r>
            <a:r>
              <a:rPr lang="en-US" sz="2000" dirty="0">
                <a:ea typeface="+mj-lt"/>
                <a:cs typeface="+mj-lt"/>
              </a:rPr>
              <a:t> </a:t>
            </a:r>
            <a:r>
              <a:rPr lang="en-US" sz="2000" err="1">
                <a:ea typeface="+mj-lt"/>
                <a:cs typeface="+mj-lt"/>
              </a:rPr>
              <a:t>sản</a:t>
            </a:r>
            <a:r>
              <a:rPr lang="en-US" sz="2000" dirty="0">
                <a:ea typeface="+mj-lt"/>
                <a:cs typeface="+mj-lt"/>
              </a:rPr>
              <a:t> </a:t>
            </a:r>
            <a:r>
              <a:rPr lang="en-US" sz="2000" err="1">
                <a:ea typeface="+mj-lt"/>
                <a:cs typeface="+mj-lt"/>
              </a:rPr>
              <a:t>phẩm</a:t>
            </a:r>
            <a:r>
              <a:rPr lang="en-US" sz="2000" dirty="0">
                <a:ea typeface="+mj-lt"/>
                <a:cs typeface="+mj-lt"/>
              </a:rPr>
              <a:t>,</a:t>
            </a:r>
            <a:endParaRPr lang="vi-VN" sz="2000">
              <a:ea typeface="Segoe UI Black"/>
            </a:endParaRPr>
          </a:p>
          <a:p>
            <a:pPr>
              <a:lnSpc>
                <a:spcPct val="90000"/>
              </a:lnSpc>
            </a:pPr>
            <a:r>
              <a:rPr lang="en-US" sz="2000" err="1">
                <a:ea typeface="+mj-lt"/>
                <a:cs typeface="+mj-lt"/>
              </a:rPr>
              <a:t>còn</a:t>
            </a:r>
            <a:r>
              <a:rPr lang="en-US" sz="2000" dirty="0">
                <a:ea typeface="+mj-lt"/>
                <a:cs typeface="+mj-lt"/>
              </a:rPr>
              <a:t> coding </a:t>
            </a:r>
            <a:r>
              <a:rPr lang="en-US" sz="2000" err="1">
                <a:ea typeface="+mj-lt"/>
                <a:cs typeface="+mj-lt"/>
              </a:rPr>
              <a:t>là</a:t>
            </a:r>
            <a:r>
              <a:rPr lang="en-US" sz="2000" dirty="0">
                <a:ea typeface="+mj-lt"/>
                <a:cs typeface="+mj-lt"/>
              </a:rPr>
              <a:t> </a:t>
            </a:r>
            <a:r>
              <a:rPr lang="en-US" sz="2000" err="1">
                <a:ea typeface="+mj-lt"/>
                <a:cs typeface="+mj-lt"/>
              </a:rPr>
              <a:t>quá</a:t>
            </a:r>
            <a:r>
              <a:rPr lang="en-US" sz="2000" dirty="0">
                <a:ea typeface="+mj-lt"/>
                <a:cs typeface="+mj-lt"/>
              </a:rPr>
              <a:t> </a:t>
            </a:r>
            <a:r>
              <a:rPr lang="en-US" sz="2000" err="1">
                <a:ea typeface="+mj-lt"/>
                <a:cs typeface="+mj-lt"/>
              </a:rPr>
              <a:t>trình</a:t>
            </a:r>
            <a:r>
              <a:rPr lang="en-US" sz="2000" dirty="0">
                <a:ea typeface="+mj-lt"/>
                <a:cs typeface="+mj-lt"/>
              </a:rPr>
              <a:t> </a:t>
            </a:r>
            <a:r>
              <a:rPr lang="en-US" sz="2000" err="1">
                <a:ea typeface="+mj-lt"/>
                <a:cs typeface="+mj-lt"/>
              </a:rPr>
              <a:t>triển</a:t>
            </a:r>
            <a:r>
              <a:rPr lang="en-US" sz="2000" dirty="0">
                <a:ea typeface="+mj-lt"/>
                <a:cs typeface="+mj-lt"/>
              </a:rPr>
              <a:t> </a:t>
            </a:r>
            <a:r>
              <a:rPr lang="en-US" sz="2000" err="1">
                <a:ea typeface="+mj-lt"/>
                <a:cs typeface="+mj-lt"/>
              </a:rPr>
              <a:t>khai</a:t>
            </a:r>
            <a:r>
              <a:rPr lang="en-US" sz="2000" dirty="0">
                <a:ea typeface="+mj-lt"/>
                <a:cs typeface="+mj-lt"/>
              </a:rPr>
              <a:t> </a:t>
            </a:r>
            <a:r>
              <a:rPr lang="en-US" sz="2000" err="1">
                <a:ea typeface="+mj-lt"/>
                <a:cs typeface="+mj-lt"/>
              </a:rPr>
              <a:t>thiết</a:t>
            </a:r>
            <a:r>
              <a:rPr lang="en-US" sz="2000" dirty="0">
                <a:ea typeface="+mj-lt"/>
                <a:cs typeface="+mj-lt"/>
              </a:rPr>
              <a:t> </a:t>
            </a:r>
            <a:r>
              <a:rPr lang="en-US" sz="2000" err="1">
                <a:ea typeface="+mj-lt"/>
                <a:cs typeface="+mj-lt"/>
              </a:rPr>
              <a:t>kế</a:t>
            </a:r>
            <a:r>
              <a:rPr lang="en-US" sz="2000" dirty="0">
                <a:ea typeface="+mj-lt"/>
                <a:cs typeface="+mj-lt"/>
              </a:rPr>
              <a:t>.</a:t>
            </a:r>
            <a:br>
              <a:rPr lang="en-US" sz="2600" dirty="0"/>
            </a:br>
            <a:endParaRPr lang="en-US" sz="2600">
              <a:solidFill>
                <a:srgbClr val="FFFFFF"/>
              </a:solidFill>
              <a:ea typeface="Segoe UI Black"/>
            </a:endParaRPr>
          </a:p>
        </p:txBody>
      </p:sp>
      <p:sp>
        <p:nvSpPr>
          <p:cNvPr id="4" name="Hộp Văn bản 3">
            <a:extLst>
              <a:ext uri="{FF2B5EF4-FFF2-40B4-BE49-F238E27FC236}">
                <a16:creationId xmlns:a16="http://schemas.microsoft.com/office/drawing/2014/main" id="{A97F4071-C0A6-6551-01D9-C01152603C58}"/>
              </a:ext>
            </a:extLst>
          </p:cNvPr>
          <p:cNvSpPr txBox="1"/>
          <p:nvPr/>
        </p:nvSpPr>
        <p:spPr>
          <a:xfrm>
            <a:off x="606380" y="3120443"/>
            <a:ext cx="7207875"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000" dirty="0">
                <a:solidFill>
                  <a:schemeClr val="bg1"/>
                </a:solidFill>
                <a:ea typeface="+mn-lt"/>
                <a:cs typeface="+mn-lt"/>
              </a:rPr>
              <a:t>Người thiết kế phần mềm đóng vai trò quan trọng trong quá trình phát triển, bởi vì họ cần có kiến thức và kinh nghiệm sâu rộng để hiểu toàn bộ hệ thống và vượt qua các rào cản tiềm năng. </a:t>
            </a:r>
            <a:endParaRPr lang="vi-VN" sz="2000" dirty="0">
              <a:solidFill>
                <a:schemeClr val="bg1"/>
              </a:solidFill>
            </a:endParaRPr>
          </a:p>
          <a:p>
            <a:r>
              <a:rPr lang="vi-VN" sz="2000" dirty="0">
                <a:solidFill>
                  <a:schemeClr val="bg1"/>
                </a:solidFill>
                <a:ea typeface="+mn-lt"/>
                <a:cs typeface="+mn-lt"/>
              </a:rPr>
              <a:t>Hai điểm quan trọng mà nhà thiết kế nên xem xét kỹ là :</a:t>
            </a:r>
          </a:p>
          <a:p>
            <a:pPr marL="342900" indent="-342900">
              <a:buFont typeface="Arial"/>
              <a:buChar char="•"/>
            </a:pPr>
            <a:r>
              <a:rPr lang="vi-VN" sz="2000" dirty="0">
                <a:solidFill>
                  <a:schemeClr val="bg1"/>
                </a:solidFill>
                <a:ea typeface="+mn-lt"/>
                <a:cs typeface="+mn-lt"/>
              </a:rPr>
              <a:t>Nền tảng phần cứng </a:t>
            </a:r>
            <a:endParaRPr lang="vi-VN" dirty="0">
              <a:solidFill>
                <a:schemeClr val="bg1"/>
              </a:solidFill>
              <a:ea typeface="+mn-lt"/>
              <a:cs typeface="+mn-lt"/>
            </a:endParaRPr>
          </a:p>
          <a:p>
            <a:pPr marL="342900" indent="-342900">
              <a:buFont typeface="Arial"/>
              <a:buChar char="•"/>
            </a:pPr>
            <a:r>
              <a:rPr lang="vi-VN" sz="2000" dirty="0">
                <a:solidFill>
                  <a:schemeClr val="bg1"/>
                </a:solidFill>
                <a:ea typeface="+mn-lt"/>
                <a:cs typeface="+mn-lt"/>
              </a:rPr>
              <a:t>Hệ điều hành.</a:t>
            </a:r>
            <a:endParaRPr lang="vi-VN" dirty="0">
              <a:solidFill>
                <a:schemeClr val="bg1"/>
              </a:solidFill>
            </a:endParaRPr>
          </a:p>
          <a:p>
            <a:endParaRPr lang="vi-VN" sz="2000" dirty="0">
              <a:solidFill>
                <a:schemeClr val="bg1"/>
              </a:solidFill>
            </a:endParaRPr>
          </a:p>
        </p:txBody>
      </p:sp>
    </p:spTree>
    <p:extLst>
      <p:ext uri="{BB962C8B-B14F-4D97-AF65-F5344CB8AC3E}">
        <p14:creationId xmlns:p14="http://schemas.microsoft.com/office/powerpoint/2010/main" val="4154281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lluminated server room panel">
            <a:extLst>
              <a:ext uri="{FF2B5EF4-FFF2-40B4-BE49-F238E27FC236}">
                <a16:creationId xmlns:a16="http://schemas.microsoft.com/office/drawing/2014/main" id="{0E0F002B-83E4-81DB-0175-7C2573B4FBB5}"/>
              </a:ext>
            </a:extLst>
          </p:cNvPr>
          <p:cNvPicPr>
            <a:picLocks noChangeAspect="1"/>
          </p:cNvPicPr>
          <p:nvPr/>
        </p:nvPicPr>
        <p:blipFill rotWithShape="1">
          <a:blip r:embed="rId2"/>
          <a:srcRect t="15582" r="6" b="6"/>
          <a:stretch/>
        </p:blipFill>
        <p:spPr>
          <a:xfrm>
            <a:off x="1524" y="10"/>
            <a:ext cx="12188952" cy="6857990"/>
          </a:xfrm>
          <a:prstGeom prst="rect">
            <a:avLst/>
          </a:prstGeom>
        </p:spPr>
      </p:pic>
      <p:sp>
        <p:nvSpPr>
          <p:cNvPr id="13" name="Rectangle 12">
            <a:extLst>
              <a:ext uri="{FF2B5EF4-FFF2-40B4-BE49-F238E27FC236}">
                <a16:creationId xmlns:a16="http://schemas.microsoft.com/office/drawing/2014/main" id="{365A786E-9028-443F-8713-B9552D9A23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779221"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Hình ảnh 3" descr="Ảnh có chứa ảnh chụp màn hình, Hình chữ nhật, hình vuông, thiết kế&#10;&#10;Mô tả được tự động tạo">
            <a:extLst>
              <a:ext uri="{FF2B5EF4-FFF2-40B4-BE49-F238E27FC236}">
                <a16:creationId xmlns:a16="http://schemas.microsoft.com/office/drawing/2014/main" id="{3D16866C-E239-475A-4B9F-988B5C64FD23}"/>
              </a:ext>
            </a:extLst>
          </p:cNvPr>
          <p:cNvPicPr>
            <a:picLocks noChangeAspect="1"/>
          </p:cNvPicPr>
          <p:nvPr/>
        </p:nvPicPr>
        <p:blipFill>
          <a:blip r:embed="rId3"/>
          <a:stretch>
            <a:fillRect/>
          </a:stretch>
        </p:blipFill>
        <p:spPr>
          <a:xfrm>
            <a:off x="248991" y="1276706"/>
            <a:ext cx="5844861" cy="4487037"/>
          </a:xfrm>
          <a:prstGeom prst="rect">
            <a:avLst/>
          </a:prstGeom>
        </p:spPr>
      </p:pic>
      <p:sp>
        <p:nvSpPr>
          <p:cNvPr id="8" name="Hộp Văn bản 7">
            <a:extLst>
              <a:ext uri="{FF2B5EF4-FFF2-40B4-BE49-F238E27FC236}">
                <a16:creationId xmlns:a16="http://schemas.microsoft.com/office/drawing/2014/main" id="{9BC04423-0D41-40CB-D121-AEA1AA88C038}"/>
              </a:ext>
            </a:extLst>
          </p:cNvPr>
          <p:cNvSpPr txBox="1"/>
          <p:nvPr/>
        </p:nvSpPr>
        <p:spPr>
          <a:xfrm>
            <a:off x="1317401" y="1717182"/>
            <a:ext cx="3279819"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3000" dirty="0">
                <a:solidFill>
                  <a:schemeClr val="bg1"/>
                </a:solidFill>
                <a:ea typeface="+mn-lt"/>
                <a:cs typeface="+mn-lt"/>
              </a:rPr>
              <a:t>Nền tảng phần cứng</a:t>
            </a:r>
            <a:endParaRPr lang="vi-VN" sz="3000">
              <a:solidFill>
                <a:schemeClr val="bg1"/>
              </a:solidFill>
            </a:endParaRPr>
          </a:p>
        </p:txBody>
      </p:sp>
      <p:sp>
        <p:nvSpPr>
          <p:cNvPr id="10" name="Hộp Văn bản 9">
            <a:extLst>
              <a:ext uri="{FF2B5EF4-FFF2-40B4-BE49-F238E27FC236}">
                <a16:creationId xmlns:a16="http://schemas.microsoft.com/office/drawing/2014/main" id="{21A6A378-4A70-BDB3-E843-622047C81F93}"/>
              </a:ext>
            </a:extLst>
          </p:cNvPr>
          <p:cNvSpPr txBox="1"/>
          <p:nvPr/>
        </p:nvSpPr>
        <p:spPr>
          <a:xfrm>
            <a:off x="761999" y="2715295"/>
            <a:ext cx="4288664"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ct val="0"/>
              </a:spcBef>
            </a:pPr>
            <a:r>
              <a:rPr lang="vi-VN" sz="2200" dirty="0">
                <a:solidFill>
                  <a:schemeClr val="bg1"/>
                </a:solidFill>
                <a:latin typeface="Times New Roman"/>
                <a:ea typeface="+mn-lt"/>
                <a:cs typeface="+mn-lt"/>
              </a:rPr>
              <a:t>Người thiết kế phải biết khả năng của phần cứng mà phần mềm sẽ tương tác. </a:t>
            </a:r>
          </a:p>
          <a:p>
            <a:pPr>
              <a:spcBef>
                <a:spcPct val="0"/>
              </a:spcBef>
            </a:pPr>
            <a:r>
              <a:rPr lang="vi-VN" sz="2200" dirty="0">
                <a:solidFill>
                  <a:schemeClr val="bg1"/>
                </a:solidFill>
                <a:latin typeface="Times New Roman"/>
                <a:ea typeface="+mn-lt"/>
                <a:cs typeface="+mn-lt"/>
              </a:rPr>
              <a:t>Các tài nguyên như số lượng và tốc độ của bộ xử lý, thời gian phản hồi của thiết bị I/O, bộ đệm hệ thống khả dụng, </a:t>
            </a:r>
          </a:p>
        </p:txBody>
      </p:sp>
      <p:pic>
        <p:nvPicPr>
          <p:cNvPr id="12" name="Hình ảnh 11" descr="Ảnh có chứa ảnh chụp màn hình, Hình chữ nhật, hình vuông&#10;&#10;Mô tả được tự động tạo">
            <a:extLst>
              <a:ext uri="{FF2B5EF4-FFF2-40B4-BE49-F238E27FC236}">
                <a16:creationId xmlns:a16="http://schemas.microsoft.com/office/drawing/2014/main" id="{69EC2AE9-DAEE-435F-F5CA-CC0F4CCEC665}"/>
              </a:ext>
            </a:extLst>
          </p:cNvPr>
          <p:cNvPicPr>
            <a:picLocks noChangeAspect="1"/>
          </p:cNvPicPr>
          <p:nvPr/>
        </p:nvPicPr>
        <p:blipFill>
          <a:blip r:embed="rId4"/>
          <a:stretch>
            <a:fillRect/>
          </a:stretch>
        </p:blipFill>
        <p:spPr>
          <a:xfrm>
            <a:off x="6344992" y="1348832"/>
            <a:ext cx="5801932" cy="4514507"/>
          </a:xfrm>
          <a:prstGeom prst="rect">
            <a:avLst/>
          </a:prstGeom>
        </p:spPr>
      </p:pic>
      <p:sp>
        <p:nvSpPr>
          <p:cNvPr id="16" name="Hộp Văn bản 15">
            <a:extLst>
              <a:ext uri="{FF2B5EF4-FFF2-40B4-BE49-F238E27FC236}">
                <a16:creationId xmlns:a16="http://schemas.microsoft.com/office/drawing/2014/main" id="{8373DD12-5B70-A49F-D0ED-2FEEC0FEAF1C}"/>
              </a:ext>
            </a:extLst>
          </p:cNvPr>
          <p:cNvSpPr txBox="1"/>
          <p:nvPr/>
        </p:nvSpPr>
        <p:spPr>
          <a:xfrm>
            <a:off x="7391936" y="1770844"/>
            <a:ext cx="3279819"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sz="3000" dirty="0">
                <a:solidFill>
                  <a:schemeClr val="bg1"/>
                </a:solidFill>
                <a:ea typeface="+mn-lt"/>
                <a:cs typeface="+mn-lt"/>
              </a:rPr>
              <a:t>Hệ điều hành</a:t>
            </a:r>
            <a:endParaRPr lang="vi-VN" dirty="0"/>
          </a:p>
        </p:txBody>
      </p:sp>
      <p:sp>
        <p:nvSpPr>
          <p:cNvPr id="17" name="Hộp Văn bản 16">
            <a:extLst>
              <a:ext uri="{FF2B5EF4-FFF2-40B4-BE49-F238E27FC236}">
                <a16:creationId xmlns:a16="http://schemas.microsoft.com/office/drawing/2014/main" id="{A662DDFB-C2A3-C4EF-5C46-746A0DC9E1A7}"/>
              </a:ext>
            </a:extLst>
          </p:cNvPr>
          <p:cNvSpPr txBox="1"/>
          <p:nvPr/>
        </p:nvSpPr>
        <p:spPr>
          <a:xfrm>
            <a:off x="6879464" y="2543577"/>
            <a:ext cx="4546241"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200" dirty="0">
                <a:solidFill>
                  <a:schemeClr val="bg1"/>
                </a:solidFill>
                <a:latin typeface="Times New Roman"/>
                <a:ea typeface="+mn-lt"/>
                <a:cs typeface="+mn-lt"/>
              </a:rPr>
              <a:t>Hệ điều hành (OS) cung cấp môi trường cho các ứng dụng chạy. </a:t>
            </a:r>
            <a:endParaRPr lang="vi-VN" dirty="0">
              <a:solidFill>
                <a:schemeClr val="bg1"/>
              </a:solidFill>
              <a:latin typeface="Times New Roman"/>
              <a:cs typeface="Times New Roman"/>
            </a:endParaRPr>
          </a:p>
          <a:p>
            <a:r>
              <a:rPr lang="vi-VN" sz="2200" dirty="0">
                <a:solidFill>
                  <a:schemeClr val="bg1"/>
                </a:solidFill>
                <a:latin typeface="Times New Roman"/>
                <a:ea typeface="+mn-lt"/>
                <a:cs typeface="+mn-lt"/>
              </a:rPr>
              <a:t>Cơ chế xử lý quy trình và luồng khác nhau tùy theo hệ điều hành. Hơn nữa, các thuật toán lập lịch công việc, </a:t>
            </a:r>
            <a:endParaRPr lang="vi-VN">
              <a:solidFill>
                <a:schemeClr val="bg1"/>
              </a:solidFill>
              <a:latin typeface="Times New Roman"/>
              <a:ea typeface="+mn-lt"/>
              <a:cs typeface="+mn-lt"/>
            </a:endParaRPr>
          </a:p>
          <a:p>
            <a:pPr>
              <a:spcBef>
                <a:spcPct val="0"/>
              </a:spcBef>
            </a:pPr>
            <a:r>
              <a:rPr lang="vi-VN" sz="2200" dirty="0">
                <a:solidFill>
                  <a:schemeClr val="bg1"/>
                </a:solidFill>
                <a:latin typeface="Times New Roman"/>
                <a:ea typeface="+mn-lt"/>
                <a:cs typeface="+mn-lt"/>
              </a:rPr>
              <a:t>phân bổ thời gian CPU, tránh tình trạng bế tắc cũng khác nhau</a:t>
            </a:r>
            <a:endParaRPr lang="vi-VN">
              <a:solidFill>
                <a:schemeClr val="bg1"/>
              </a:solidFill>
              <a:latin typeface="Times New Roman"/>
              <a:cs typeface="Times New Roman"/>
            </a:endParaRPr>
          </a:p>
        </p:txBody>
      </p:sp>
    </p:spTree>
    <p:extLst>
      <p:ext uri="{BB962C8B-B14F-4D97-AF65-F5344CB8AC3E}">
        <p14:creationId xmlns:p14="http://schemas.microsoft.com/office/powerpoint/2010/main" val="950838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ectangle 10">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Computer code representation.">
            <a:extLst>
              <a:ext uri="{FF2B5EF4-FFF2-40B4-BE49-F238E27FC236}">
                <a16:creationId xmlns:a16="http://schemas.microsoft.com/office/drawing/2014/main" id="{005928F4-C3FD-021F-A96F-8A5A519700C9}"/>
              </a:ext>
            </a:extLst>
          </p:cNvPr>
          <p:cNvPicPr>
            <a:picLocks noChangeAspect="1"/>
          </p:cNvPicPr>
          <p:nvPr/>
        </p:nvPicPr>
        <p:blipFill rotWithShape="1">
          <a:blip r:embed="rId2"/>
          <a:srcRect l="434" r="-1" b="-1"/>
          <a:stretch/>
        </p:blipFill>
        <p:spPr>
          <a:xfrm>
            <a:off x="20" y="10"/>
            <a:ext cx="12191980" cy="6857990"/>
          </a:xfrm>
          <a:prstGeom prst="rect">
            <a:avLst/>
          </a:prstGeom>
        </p:spPr>
      </p:pic>
      <p:sp>
        <p:nvSpPr>
          <p:cNvPr id="10" name="Rectangle 12">
            <a:extLst>
              <a:ext uri="{FF2B5EF4-FFF2-40B4-BE49-F238E27FC236}">
                <a16:creationId xmlns:a16="http://schemas.microsoft.com/office/drawing/2014/main" id="{CB98331E-6CDC-406E-B820-9B97E9B9B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3326"/>
            <a:ext cx="12191999" cy="5627414"/>
          </a:xfrm>
          <a:prstGeom prst="rect">
            <a:avLst/>
          </a:prstGeom>
          <a:gradFill flip="none" rotWithShape="1">
            <a:gsLst>
              <a:gs pos="0">
                <a:schemeClr val="tx1">
                  <a:alpha val="0"/>
                </a:schemeClr>
              </a:gs>
              <a:gs pos="50000">
                <a:schemeClr val="tx1">
                  <a:alpha val="56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ình bình hành 17">
            <a:extLst>
              <a:ext uri="{FF2B5EF4-FFF2-40B4-BE49-F238E27FC236}">
                <a16:creationId xmlns:a16="http://schemas.microsoft.com/office/drawing/2014/main" id="{59AD1F5B-1184-CE6F-44DC-AD607F65F279}"/>
              </a:ext>
            </a:extLst>
          </p:cNvPr>
          <p:cNvSpPr/>
          <p:nvPr/>
        </p:nvSpPr>
        <p:spPr>
          <a:xfrm>
            <a:off x="166352" y="812978"/>
            <a:ext cx="5484253" cy="525887"/>
          </a:xfrm>
          <a:prstGeom prst="parallelogram">
            <a:avLst/>
          </a:prstGeom>
          <a:solidFill>
            <a:schemeClr val="tx1">
              <a:lumMod val="85000"/>
              <a:lumOff val="1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iêu đề 1">
            <a:extLst>
              <a:ext uri="{FF2B5EF4-FFF2-40B4-BE49-F238E27FC236}">
                <a16:creationId xmlns:a16="http://schemas.microsoft.com/office/drawing/2014/main" id="{1BF09DC1-80FF-E7D4-4F37-DA2E9DA0621B}"/>
              </a:ext>
            </a:extLst>
          </p:cNvPr>
          <p:cNvSpPr>
            <a:spLocks noGrp="1"/>
          </p:cNvSpPr>
          <p:nvPr>
            <p:ph type="title"/>
          </p:nvPr>
        </p:nvSpPr>
        <p:spPr>
          <a:xfrm>
            <a:off x="627734" y="606837"/>
            <a:ext cx="3474345" cy="666315"/>
          </a:xfrm>
        </p:spPr>
        <p:txBody>
          <a:bodyPr vert="horz" lIns="91440" tIns="45720" rIns="91440" bIns="45720" rtlCol="0" anchor="b">
            <a:normAutofit/>
          </a:bodyPr>
          <a:lstStyle/>
          <a:p>
            <a:pPr algn="ctr">
              <a:lnSpc>
                <a:spcPct val="90000"/>
              </a:lnSpc>
            </a:pPr>
            <a:r>
              <a:rPr lang="en-US" sz="2400" dirty="0">
                <a:solidFill>
                  <a:srgbClr val="FFFFFF"/>
                </a:solidFill>
                <a:ea typeface="+mj-lt"/>
                <a:cs typeface="+mj-lt"/>
              </a:rPr>
              <a:t>Version control</a:t>
            </a:r>
            <a:endParaRPr lang="vi-VN" sz="2400" dirty="0">
              <a:solidFill>
                <a:srgbClr val="FFFFFF"/>
              </a:solidFill>
              <a:ea typeface="+mj-lt"/>
              <a:cs typeface="+mj-lt"/>
            </a:endParaRPr>
          </a:p>
        </p:txBody>
      </p:sp>
      <p:sp>
        <p:nvSpPr>
          <p:cNvPr id="14" name="Hình chữ nhật: Góc Tròn 13">
            <a:extLst>
              <a:ext uri="{FF2B5EF4-FFF2-40B4-BE49-F238E27FC236}">
                <a16:creationId xmlns:a16="http://schemas.microsoft.com/office/drawing/2014/main" id="{ECD9D326-32EF-127E-B325-0E7A4B5D1944}"/>
              </a:ext>
            </a:extLst>
          </p:cNvPr>
          <p:cNvSpPr/>
          <p:nvPr/>
        </p:nvSpPr>
        <p:spPr>
          <a:xfrm>
            <a:off x="5365" y="1499851"/>
            <a:ext cx="7319492" cy="3992450"/>
          </a:xfrm>
          <a:prstGeom prst="roundRect">
            <a:avLst/>
          </a:prstGeom>
          <a:solidFill>
            <a:schemeClr val="tx1">
              <a:lumMod val="85000"/>
              <a:lumOff val="15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Hộp Văn bản 3">
            <a:extLst>
              <a:ext uri="{FF2B5EF4-FFF2-40B4-BE49-F238E27FC236}">
                <a16:creationId xmlns:a16="http://schemas.microsoft.com/office/drawing/2014/main" id="{36E8055D-006D-5C93-EFCE-2512735E19D9}"/>
              </a:ext>
            </a:extLst>
          </p:cNvPr>
          <p:cNvSpPr txBox="1"/>
          <p:nvPr/>
        </p:nvSpPr>
        <p:spPr>
          <a:xfrm>
            <a:off x="399245" y="1719330"/>
            <a:ext cx="6392213"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chemeClr val="bg1"/>
                </a:solidFill>
              </a:rPr>
              <a:t>Quản </a:t>
            </a:r>
            <a:r>
              <a:rPr lang="en-US" sz="2200" dirty="0" err="1">
                <a:solidFill>
                  <a:schemeClr val="bg1"/>
                </a:solidFill>
              </a:rPr>
              <a:t>lý</a:t>
            </a:r>
            <a:r>
              <a:rPr lang="en-US" sz="2200" dirty="0">
                <a:solidFill>
                  <a:schemeClr val="bg1"/>
                </a:solidFill>
              </a:rPr>
              <a:t> </a:t>
            </a:r>
            <a:r>
              <a:rPr lang="en-US" sz="2200" dirty="0" err="1">
                <a:solidFill>
                  <a:schemeClr val="bg1"/>
                </a:solidFill>
              </a:rPr>
              <a:t>phiên</a:t>
            </a:r>
            <a:r>
              <a:rPr lang="en-US" sz="2200" dirty="0">
                <a:solidFill>
                  <a:schemeClr val="bg1"/>
                </a:solidFill>
              </a:rPr>
              <a:t> </a:t>
            </a:r>
            <a:r>
              <a:rPr lang="en-US" sz="2200" dirty="0" err="1">
                <a:solidFill>
                  <a:schemeClr val="bg1"/>
                </a:solidFill>
              </a:rPr>
              <a:t>bản</a:t>
            </a:r>
            <a:r>
              <a:rPr lang="en-US" sz="2200" dirty="0">
                <a:solidFill>
                  <a:schemeClr val="bg1"/>
                </a:solidFill>
              </a:rPr>
              <a:t> </a:t>
            </a:r>
            <a:r>
              <a:rPr lang="en-US" sz="2200" dirty="0" err="1">
                <a:solidFill>
                  <a:schemeClr val="bg1"/>
                </a:solidFill>
              </a:rPr>
              <a:t>là</a:t>
            </a:r>
            <a:r>
              <a:rPr lang="en-US" sz="2200" dirty="0">
                <a:solidFill>
                  <a:schemeClr val="bg1"/>
                </a:solidFill>
              </a:rPr>
              <a:t> </a:t>
            </a:r>
            <a:r>
              <a:rPr lang="en-US" sz="2200" dirty="0" err="1">
                <a:solidFill>
                  <a:schemeClr val="bg1"/>
                </a:solidFill>
              </a:rPr>
              <a:t>một</a:t>
            </a:r>
            <a:r>
              <a:rPr lang="en-US" sz="2200" dirty="0">
                <a:solidFill>
                  <a:schemeClr val="bg1"/>
                </a:solidFill>
              </a:rPr>
              <a:t> </a:t>
            </a:r>
            <a:r>
              <a:rPr lang="en-US" sz="2200" dirty="0" err="1">
                <a:solidFill>
                  <a:schemeClr val="bg1"/>
                </a:solidFill>
              </a:rPr>
              <a:t>khía</a:t>
            </a:r>
            <a:r>
              <a:rPr lang="en-US" sz="2200" dirty="0">
                <a:solidFill>
                  <a:schemeClr val="bg1"/>
                </a:solidFill>
              </a:rPr>
              <a:t> </a:t>
            </a:r>
            <a:r>
              <a:rPr lang="en-US" sz="2200" dirty="0" err="1">
                <a:solidFill>
                  <a:schemeClr val="bg1"/>
                </a:solidFill>
              </a:rPr>
              <a:t>cạnh</a:t>
            </a:r>
            <a:r>
              <a:rPr lang="en-US" sz="2200" dirty="0">
                <a:solidFill>
                  <a:schemeClr val="bg1"/>
                </a:solidFill>
              </a:rPr>
              <a:t> </a:t>
            </a:r>
            <a:r>
              <a:rPr lang="en-US" sz="2200" dirty="0" err="1">
                <a:solidFill>
                  <a:schemeClr val="bg1"/>
                </a:solidFill>
              </a:rPr>
              <a:t>quan</a:t>
            </a:r>
            <a:r>
              <a:rPr lang="en-US" sz="2200" dirty="0">
                <a:solidFill>
                  <a:schemeClr val="bg1"/>
                </a:solidFill>
              </a:rPr>
              <a:t> </a:t>
            </a:r>
            <a:r>
              <a:rPr lang="en-US" sz="2200" dirty="0" err="1">
                <a:solidFill>
                  <a:schemeClr val="bg1"/>
                </a:solidFill>
              </a:rPr>
              <a:t>trọng</a:t>
            </a:r>
            <a:r>
              <a:rPr lang="en-US" sz="2200" dirty="0">
                <a:solidFill>
                  <a:schemeClr val="bg1"/>
                </a:solidFill>
              </a:rPr>
              <a:t> </a:t>
            </a:r>
            <a:r>
              <a:rPr lang="en-US" sz="2200" dirty="0" err="1">
                <a:solidFill>
                  <a:schemeClr val="bg1"/>
                </a:solidFill>
              </a:rPr>
              <a:t>trong</a:t>
            </a:r>
            <a:r>
              <a:rPr lang="en-US" sz="2200" dirty="0">
                <a:solidFill>
                  <a:schemeClr val="bg1"/>
                </a:solidFill>
              </a:rPr>
              <a:t> </a:t>
            </a:r>
            <a:r>
              <a:rPr lang="en-US" sz="2200" dirty="0" err="1">
                <a:solidFill>
                  <a:schemeClr val="bg1"/>
                </a:solidFill>
              </a:rPr>
              <a:t>quá</a:t>
            </a:r>
            <a:r>
              <a:rPr lang="en-US" sz="2200" dirty="0">
                <a:solidFill>
                  <a:schemeClr val="bg1"/>
                </a:solidFill>
              </a:rPr>
              <a:t> </a:t>
            </a:r>
            <a:r>
              <a:rPr lang="en-US" sz="2200" dirty="0" err="1">
                <a:solidFill>
                  <a:schemeClr val="bg1"/>
                </a:solidFill>
              </a:rPr>
              <a:t>trình</a:t>
            </a:r>
            <a:r>
              <a:rPr lang="en-US" sz="2200" dirty="0">
                <a:solidFill>
                  <a:schemeClr val="bg1"/>
                </a:solidFill>
              </a:rPr>
              <a:t> </a:t>
            </a:r>
            <a:r>
              <a:rPr lang="en-US" sz="2200" dirty="0" err="1">
                <a:solidFill>
                  <a:schemeClr val="bg1"/>
                </a:solidFill>
              </a:rPr>
              <a:t>phát</a:t>
            </a:r>
            <a:r>
              <a:rPr lang="en-US" sz="2200" dirty="0">
                <a:solidFill>
                  <a:schemeClr val="bg1"/>
                </a:solidFill>
              </a:rPr>
              <a:t> </a:t>
            </a:r>
            <a:r>
              <a:rPr lang="en-US" sz="2200" dirty="0" err="1">
                <a:solidFill>
                  <a:schemeClr val="bg1"/>
                </a:solidFill>
              </a:rPr>
              <a:t>triển</a:t>
            </a:r>
            <a:r>
              <a:rPr lang="en-US" sz="2200" dirty="0">
                <a:solidFill>
                  <a:schemeClr val="bg1"/>
                </a:solidFill>
              </a:rPr>
              <a:t> </a:t>
            </a:r>
            <a:r>
              <a:rPr lang="en-US" sz="2200" dirty="0" err="1">
                <a:solidFill>
                  <a:schemeClr val="bg1"/>
                </a:solidFill>
              </a:rPr>
              <a:t>phần</a:t>
            </a:r>
            <a:r>
              <a:rPr lang="en-US" sz="2200" dirty="0">
                <a:solidFill>
                  <a:schemeClr val="bg1"/>
                </a:solidFill>
              </a:rPr>
              <a:t> </a:t>
            </a:r>
            <a:r>
              <a:rPr lang="en-US" sz="2200" dirty="0" err="1">
                <a:solidFill>
                  <a:schemeClr val="bg1"/>
                </a:solidFill>
              </a:rPr>
              <a:t>mềm</a:t>
            </a:r>
            <a:r>
              <a:rPr lang="en-US" sz="2200" dirty="0">
                <a:solidFill>
                  <a:schemeClr val="bg1"/>
                </a:solidFill>
              </a:rPr>
              <a:t>, </a:t>
            </a:r>
            <a:r>
              <a:rPr lang="en-US" sz="2200" dirty="0" err="1">
                <a:solidFill>
                  <a:schemeClr val="bg1"/>
                </a:solidFill>
              </a:rPr>
              <a:t>giúp</a:t>
            </a:r>
            <a:r>
              <a:rPr lang="en-US" sz="2200" dirty="0">
                <a:solidFill>
                  <a:schemeClr val="bg1"/>
                </a:solidFill>
              </a:rPr>
              <a:t> </a:t>
            </a:r>
            <a:r>
              <a:rPr lang="en-US" sz="2200" dirty="0" err="1">
                <a:solidFill>
                  <a:schemeClr val="bg1"/>
                </a:solidFill>
              </a:rPr>
              <a:t>quản</a:t>
            </a:r>
            <a:r>
              <a:rPr lang="en-US" sz="2200" dirty="0">
                <a:solidFill>
                  <a:schemeClr val="bg1"/>
                </a:solidFill>
              </a:rPr>
              <a:t> </a:t>
            </a:r>
            <a:r>
              <a:rPr lang="en-US" sz="2200" dirty="0" err="1">
                <a:solidFill>
                  <a:schemeClr val="bg1"/>
                </a:solidFill>
              </a:rPr>
              <a:t>lý</a:t>
            </a:r>
            <a:r>
              <a:rPr lang="en-US" sz="2200" dirty="0">
                <a:solidFill>
                  <a:schemeClr val="bg1"/>
                </a:solidFill>
              </a:rPr>
              <a:t> </a:t>
            </a:r>
            <a:r>
              <a:rPr lang="en-US" sz="2200" dirty="0" err="1">
                <a:solidFill>
                  <a:schemeClr val="bg1"/>
                </a:solidFill>
              </a:rPr>
              <a:t>các</a:t>
            </a:r>
            <a:r>
              <a:rPr lang="en-US" sz="2200" dirty="0">
                <a:solidFill>
                  <a:schemeClr val="bg1"/>
                </a:solidFill>
              </a:rPr>
              <a:t> </a:t>
            </a:r>
            <a:r>
              <a:rPr lang="en-US" sz="2200" dirty="0" err="1">
                <a:solidFill>
                  <a:schemeClr val="bg1"/>
                </a:solidFill>
              </a:rPr>
              <a:t>phiên</a:t>
            </a:r>
            <a:r>
              <a:rPr lang="en-US" sz="2200" dirty="0">
                <a:solidFill>
                  <a:schemeClr val="bg1"/>
                </a:solidFill>
              </a:rPr>
              <a:t> </a:t>
            </a:r>
            <a:r>
              <a:rPr lang="en-US" sz="2200" dirty="0" err="1">
                <a:solidFill>
                  <a:schemeClr val="bg1"/>
                </a:solidFill>
              </a:rPr>
              <a:t>bản</a:t>
            </a:r>
            <a:r>
              <a:rPr lang="en-US" sz="2200" dirty="0">
                <a:solidFill>
                  <a:schemeClr val="bg1"/>
                </a:solidFill>
              </a:rPr>
              <a:t> </a:t>
            </a:r>
            <a:r>
              <a:rPr lang="en-US" sz="2200" dirty="0" err="1">
                <a:solidFill>
                  <a:schemeClr val="bg1"/>
                </a:solidFill>
              </a:rPr>
              <a:t>khác</a:t>
            </a:r>
            <a:r>
              <a:rPr lang="en-US" sz="2200" dirty="0">
                <a:solidFill>
                  <a:schemeClr val="bg1"/>
                </a:solidFill>
              </a:rPr>
              <a:t> </a:t>
            </a:r>
            <a:r>
              <a:rPr lang="en-US" sz="2200" dirty="0" err="1">
                <a:solidFill>
                  <a:schemeClr val="bg1"/>
                </a:solidFill>
              </a:rPr>
              <a:t>nhau</a:t>
            </a:r>
            <a:r>
              <a:rPr lang="en-US" sz="2200" dirty="0">
                <a:solidFill>
                  <a:schemeClr val="bg1"/>
                </a:solidFill>
              </a:rPr>
              <a:t> </a:t>
            </a:r>
            <a:r>
              <a:rPr lang="en-US" sz="2200" dirty="0" err="1">
                <a:solidFill>
                  <a:schemeClr val="bg1"/>
                </a:solidFill>
              </a:rPr>
              <a:t>của</a:t>
            </a:r>
            <a:r>
              <a:rPr lang="en-US" sz="2200" dirty="0">
                <a:solidFill>
                  <a:schemeClr val="bg1"/>
                </a:solidFill>
              </a:rPr>
              <a:t> </a:t>
            </a:r>
            <a:r>
              <a:rPr lang="en-US" sz="2200" dirty="0" err="1">
                <a:solidFill>
                  <a:schemeClr val="bg1"/>
                </a:solidFill>
              </a:rPr>
              <a:t>mã</a:t>
            </a:r>
            <a:r>
              <a:rPr lang="en-US" sz="2200" dirty="0">
                <a:solidFill>
                  <a:schemeClr val="bg1"/>
                </a:solidFill>
              </a:rPr>
              <a:t> </a:t>
            </a:r>
            <a:r>
              <a:rPr lang="en-US" sz="2200" dirty="0" err="1">
                <a:solidFill>
                  <a:schemeClr val="bg1"/>
                </a:solidFill>
              </a:rPr>
              <a:t>nguồn</a:t>
            </a:r>
            <a:r>
              <a:rPr lang="en-US" sz="2200" dirty="0">
                <a:solidFill>
                  <a:schemeClr val="bg1"/>
                </a:solidFill>
              </a:rPr>
              <a:t> </a:t>
            </a:r>
            <a:r>
              <a:rPr lang="en-US" sz="2200" dirty="0" err="1">
                <a:solidFill>
                  <a:schemeClr val="bg1"/>
                </a:solidFill>
              </a:rPr>
              <a:t>mà</a:t>
            </a:r>
            <a:r>
              <a:rPr lang="en-US" sz="2200" dirty="0">
                <a:solidFill>
                  <a:schemeClr val="bg1"/>
                </a:solidFill>
              </a:rPr>
              <a:t> </a:t>
            </a:r>
            <a:r>
              <a:rPr lang="en-US" sz="2200" dirty="0" err="1">
                <a:solidFill>
                  <a:schemeClr val="bg1"/>
                </a:solidFill>
              </a:rPr>
              <a:t>thông</a:t>
            </a:r>
            <a:r>
              <a:rPr lang="en-US" sz="2200" dirty="0">
                <a:solidFill>
                  <a:schemeClr val="bg1"/>
                </a:solidFill>
              </a:rPr>
              <a:t> qua </a:t>
            </a:r>
            <a:r>
              <a:rPr lang="en-US" sz="2200" dirty="0" err="1">
                <a:solidFill>
                  <a:schemeClr val="bg1"/>
                </a:solidFill>
              </a:rPr>
              <a:t>đó</a:t>
            </a:r>
            <a:r>
              <a:rPr lang="en-US" sz="2200" dirty="0">
                <a:solidFill>
                  <a:schemeClr val="bg1"/>
                </a:solidFill>
              </a:rPr>
              <a:t> </a:t>
            </a:r>
            <a:r>
              <a:rPr lang="en-US" sz="2200" dirty="0" err="1">
                <a:solidFill>
                  <a:schemeClr val="bg1"/>
                </a:solidFill>
              </a:rPr>
              <a:t>có</a:t>
            </a:r>
            <a:r>
              <a:rPr lang="en-US" sz="2200" dirty="0">
                <a:solidFill>
                  <a:schemeClr val="bg1"/>
                </a:solidFill>
              </a:rPr>
              <a:t> </a:t>
            </a:r>
            <a:r>
              <a:rPr lang="en-US" sz="2200" dirty="0" err="1">
                <a:solidFill>
                  <a:schemeClr val="bg1"/>
                </a:solidFill>
              </a:rPr>
              <a:t>thể</a:t>
            </a:r>
            <a:r>
              <a:rPr lang="en-US" sz="2200" dirty="0">
                <a:solidFill>
                  <a:schemeClr val="bg1"/>
                </a:solidFill>
              </a:rPr>
              <a:t> </a:t>
            </a:r>
            <a:r>
              <a:rPr lang="en-US" sz="2200" dirty="0" err="1">
                <a:solidFill>
                  <a:schemeClr val="bg1"/>
                </a:solidFill>
              </a:rPr>
              <a:t>thực</a:t>
            </a:r>
            <a:r>
              <a:rPr lang="en-US" sz="2200" dirty="0">
                <a:solidFill>
                  <a:schemeClr val="bg1"/>
                </a:solidFill>
              </a:rPr>
              <a:t> </a:t>
            </a:r>
            <a:r>
              <a:rPr lang="en-US" sz="2200" dirty="0" err="1">
                <a:solidFill>
                  <a:schemeClr val="bg1"/>
                </a:solidFill>
              </a:rPr>
              <a:t>hiện</a:t>
            </a:r>
            <a:r>
              <a:rPr lang="en-US" sz="2200" dirty="0">
                <a:solidFill>
                  <a:schemeClr val="bg1"/>
                </a:solidFill>
              </a:rPr>
              <a:t> </a:t>
            </a:r>
            <a:r>
              <a:rPr lang="en-US" sz="2200" dirty="0" err="1">
                <a:solidFill>
                  <a:schemeClr val="bg1"/>
                </a:solidFill>
              </a:rPr>
              <a:t>các</a:t>
            </a:r>
            <a:r>
              <a:rPr lang="en-US" sz="2200" dirty="0">
                <a:solidFill>
                  <a:schemeClr val="bg1"/>
                </a:solidFill>
              </a:rPr>
              <a:t> </a:t>
            </a:r>
            <a:r>
              <a:rPr lang="en-US" sz="2200" dirty="0" err="1">
                <a:solidFill>
                  <a:schemeClr val="bg1"/>
                </a:solidFill>
              </a:rPr>
              <a:t>sửa</a:t>
            </a:r>
            <a:r>
              <a:rPr lang="en-US" sz="2200" dirty="0">
                <a:solidFill>
                  <a:schemeClr val="bg1"/>
                </a:solidFill>
              </a:rPr>
              <a:t> </a:t>
            </a:r>
            <a:r>
              <a:rPr lang="en-US" sz="2200" dirty="0" err="1">
                <a:solidFill>
                  <a:schemeClr val="bg1"/>
                </a:solidFill>
              </a:rPr>
              <a:t>đổi</a:t>
            </a:r>
            <a:r>
              <a:rPr lang="en-US" sz="2200" dirty="0">
                <a:solidFill>
                  <a:schemeClr val="bg1"/>
                </a:solidFill>
              </a:rPr>
              <a:t> </a:t>
            </a:r>
            <a:r>
              <a:rPr lang="en-US" sz="2200" dirty="0" err="1">
                <a:solidFill>
                  <a:schemeClr val="bg1"/>
                </a:solidFill>
              </a:rPr>
              <a:t>thường</a:t>
            </a:r>
            <a:r>
              <a:rPr lang="en-US" sz="2200" dirty="0">
                <a:solidFill>
                  <a:schemeClr val="bg1"/>
                </a:solidFill>
              </a:rPr>
              <a:t> </a:t>
            </a:r>
            <a:r>
              <a:rPr lang="en-US" sz="2200" dirty="0" err="1">
                <a:solidFill>
                  <a:schemeClr val="bg1"/>
                </a:solidFill>
              </a:rPr>
              <a:t>xuyên</a:t>
            </a:r>
            <a:r>
              <a:rPr lang="en-US" sz="2200" dirty="0">
                <a:solidFill>
                  <a:schemeClr val="bg1"/>
                </a:solidFill>
              </a:rPr>
              <a:t> </a:t>
            </a:r>
            <a:r>
              <a:rPr lang="en-US" sz="2200" dirty="0" err="1">
                <a:solidFill>
                  <a:schemeClr val="bg1"/>
                </a:solidFill>
              </a:rPr>
              <a:t>bởi</a:t>
            </a:r>
            <a:r>
              <a:rPr lang="en-US" sz="2200" dirty="0">
                <a:solidFill>
                  <a:schemeClr val="bg1"/>
                </a:solidFill>
              </a:rPr>
              <a:t> </a:t>
            </a:r>
            <a:r>
              <a:rPr lang="en-US" sz="2200" dirty="0" err="1">
                <a:solidFill>
                  <a:schemeClr val="bg1"/>
                </a:solidFill>
              </a:rPr>
              <a:t>các</a:t>
            </a:r>
            <a:r>
              <a:rPr lang="en-US" sz="2200" dirty="0">
                <a:solidFill>
                  <a:schemeClr val="bg1"/>
                </a:solidFill>
              </a:rPr>
              <a:t> </a:t>
            </a:r>
            <a:r>
              <a:rPr lang="en-US" sz="2200" dirty="0" err="1">
                <a:solidFill>
                  <a:schemeClr val="bg1"/>
                </a:solidFill>
              </a:rPr>
              <a:t>cá</a:t>
            </a:r>
            <a:r>
              <a:rPr lang="en-US" sz="2200" dirty="0">
                <a:solidFill>
                  <a:schemeClr val="bg1"/>
                </a:solidFill>
              </a:rPr>
              <a:t> </a:t>
            </a:r>
            <a:r>
              <a:rPr lang="en-US" sz="2200" dirty="0" err="1">
                <a:solidFill>
                  <a:schemeClr val="bg1"/>
                </a:solidFill>
              </a:rPr>
              <a:t>nhân</a:t>
            </a:r>
            <a:r>
              <a:rPr lang="en-US" sz="2200" dirty="0">
                <a:solidFill>
                  <a:schemeClr val="bg1"/>
                </a:solidFill>
              </a:rPr>
              <a:t> </a:t>
            </a:r>
            <a:r>
              <a:rPr lang="en-US" sz="2200" dirty="0" err="1">
                <a:solidFill>
                  <a:schemeClr val="bg1"/>
                </a:solidFill>
              </a:rPr>
              <a:t>hoặc</a:t>
            </a:r>
            <a:r>
              <a:rPr lang="en-US" sz="2200" dirty="0">
                <a:solidFill>
                  <a:schemeClr val="bg1"/>
                </a:solidFill>
              </a:rPr>
              <a:t> </a:t>
            </a:r>
            <a:r>
              <a:rPr lang="en-US" sz="2200" dirty="0" err="1">
                <a:solidFill>
                  <a:schemeClr val="bg1"/>
                </a:solidFill>
              </a:rPr>
              <a:t>nhóm</a:t>
            </a:r>
            <a:r>
              <a:rPr lang="en-US" sz="2200" dirty="0">
                <a:solidFill>
                  <a:schemeClr val="bg1"/>
                </a:solidFill>
              </a:rPr>
              <a:t> </a:t>
            </a:r>
            <a:r>
              <a:rPr lang="en-US" sz="2200" dirty="0" err="1">
                <a:solidFill>
                  <a:schemeClr val="bg1"/>
                </a:solidFill>
              </a:rPr>
              <a:t>khác</a:t>
            </a:r>
            <a:r>
              <a:rPr lang="en-US" sz="2200" dirty="0">
                <a:solidFill>
                  <a:schemeClr val="bg1"/>
                </a:solidFill>
              </a:rPr>
              <a:t> </a:t>
            </a:r>
            <a:r>
              <a:rPr lang="en-US" sz="2200" dirty="0" err="1">
                <a:solidFill>
                  <a:schemeClr val="bg1"/>
                </a:solidFill>
              </a:rPr>
              <a:t>nhau</a:t>
            </a:r>
            <a:r>
              <a:rPr lang="en-US" sz="2200" dirty="0">
                <a:solidFill>
                  <a:schemeClr val="bg1"/>
                </a:solidFill>
              </a:rPr>
              <a:t>. </a:t>
            </a:r>
          </a:p>
          <a:p>
            <a:endParaRPr lang="en-US" sz="2200" dirty="0">
              <a:solidFill>
                <a:schemeClr val="bg1"/>
              </a:solidFill>
              <a:ea typeface="+mn-lt"/>
              <a:cs typeface="+mn-lt"/>
            </a:endParaRPr>
          </a:p>
          <a:p>
            <a:r>
              <a:rPr lang="en-US" sz="2200" dirty="0" err="1">
                <a:solidFill>
                  <a:schemeClr val="bg1"/>
                </a:solidFill>
                <a:ea typeface="+mn-lt"/>
                <a:cs typeface="+mn-lt"/>
              </a:rPr>
              <a:t>Có</a:t>
            </a:r>
            <a:r>
              <a:rPr lang="en-US" sz="2200" dirty="0">
                <a:solidFill>
                  <a:schemeClr val="bg1"/>
                </a:solidFill>
                <a:ea typeface="+mn-lt"/>
                <a:cs typeface="+mn-lt"/>
              </a:rPr>
              <a:t> </a:t>
            </a:r>
            <a:r>
              <a:rPr lang="en-US" sz="2200" dirty="0" err="1">
                <a:solidFill>
                  <a:schemeClr val="bg1"/>
                </a:solidFill>
                <a:ea typeface="+mn-lt"/>
                <a:cs typeface="+mn-lt"/>
              </a:rPr>
              <a:t>hai</a:t>
            </a:r>
            <a:r>
              <a:rPr lang="en-US" sz="2200" dirty="0">
                <a:solidFill>
                  <a:schemeClr val="bg1"/>
                </a:solidFill>
                <a:ea typeface="+mn-lt"/>
                <a:cs typeface="+mn-lt"/>
              </a:rPr>
              <a:t> </a:t>
            </a:r>
            <a:r>
              <a:rPr lang="en-US" sz="2200" dirty="0" err="1">
                <a:solidFill>
                  <a:schemeClr val="bg1"/>
                </a:solidFill>
                <a:ea typeface="+mn-lt"/>
                <a:cs typeface="+mn-lt"/>
              </a:rPr>
              <a:t>loại</a:t>
            </a:r>
            <a:r>
              <a:rPr lang="en-US" sz="2200" dirty="0">
                <a:solidFill>
                  <a:schemeClr val="bg1"/>
                </a:solidFill>
                <a:ea typeface="+mn-lt"/>
                <a:cs typeface="+mn-lt"/>
              </a:rPr>
              <a:t> </a:t>
            </a:r>
            <a:r>
              <a:rPr lang="en-US" sz="2200" dirty="0" err="1">
                <a:solidFill>
                  <a:schemeClr val="bg1"/>
                </a:solidFill>
                <a:ea typeface="+mn-lt"/>
                <a:cs typeface="+mn-lt"/>
              </a:rPr>
              <a:t>hệ</a:t>
            </a:r>
            <a:r>
              <a:rPr lang="en-US" sz="2200" dirty="0">
                <a:solidFill>
                  <a:schemeClr val="bg1"/>
                </a:solidFill>
                <a:ea typeface="+mn-lt"/>
                <a:cs typeface="+mn-lt"/>
              </a:rPr>
              <a:t> </a:t>
            </a:r>
            <a:r>
              <a:rPr lang="en-US" sz="2200" dirty="0" err="1">
                <a:solidFill>
                  <a:schemeClr val="bg1"/>
                </a:solidFill>
                <a:ea typeface="+mn-lt"/>
                <a:cs typeface="+mn-lt"/>
              </a:rPr>
              <a:t>thống</a:t>
            </a:r>
            <a:r>
              <a:rPr lang="en-US" sz="2200" dirty="0">
                <a:solidFill>
                  <a:schemeClr val="bg1"/>
                </a:solidFill>
                <a:ea typeface="+mn-lt"/>
                <a:cs typeface="+mn-lt"/>
              </a:rPr>
              <a:t> </a:t>
            </a:r>
            <a:r>
              <a:rPr lang="en-US" sz="2200" dirty="0" err="1">
                <a:solidFill>
                  <a:schemeClr val="bg1"/>
                </a:solidFill>
                <a:ea typeface="+mn-lt"/>
                <a:cs typeface="+mn-lt"/>
              </a:rPr>
              <a:t>quản</a:t>
            </a:r>
            <a:r>
              <a:rPr lang="en-US" sz="2200" dirty="0">
                <a:solidFill>
                  <a:schemeClr val="bg1"/>
                </a:solidFill>
                <a:ea typeface="+mn-lt"/>
                <a:cs typeface="+mn-lt"/>
              </a:rPr>
              <a:t> </a:t>
            </a:r>
            <a:r>
              <a:rPr lang="en-US" sz="2200" dirty="0" err="1">
                <a:solidFill>
                  <a:schemeClr val="bg1"/>
                </a:solidFill>
                <a:ea typeface="+mn-lt"/>
                <a:cs typeface="+mn-lt"/>
              </a:rPr>
              <a:t>lý</a:t>
            </a:r>
            <a:r>
              <a:rPr lang="en-US" sz="2200" dirty="0">
                <a:solidFill>
                  <a:schemeClr val="bg1"/>
                </a:solidFill>
                <a:ea typeface="+mn-lt"/>
                <a:cs typeface="+mn-lt"/>
              </a:rPr>
              <a:t> </a:t>
            </a:r>
            <a:r>
              <a:rPr lang="en-US" sz="2200" dirty="0" err="1">
                <a:solidFill>
                  <a:schemeClr val="bg1"/>
                </a:solidFill>
                <a:ea typeface="+mn-lt"/>
                <a:cs typeface="+mn-lt"/>
              </a:rPr>
              <a:t>phiên</a:t>
            </a:r>
            <a:r>
              <a:rPr lang="en-US" sz="2200" dirty="0">
                <a:solidFill>
                  <a:schemeClr val="bg1"/>
                </a:solidFill>
                <a:ea typeface="+mn-lt"/>
                <a:cs typeface="+mn-lt"/>
              </a:rPr>
              <a:t> </a:t>
            </a:r>
            <a:r>
              <a:rPr lang="en-US" sz="2200" dirty="0" err="1">
                <a:solidFill>
                  <a:schemeClr val="bg1"/>
                </a:solidFill>
                <a:ea typeface="+mn-lt"/>
                <a:cs typeface="+mn-lt"/>
              </a:rPr>
              <a:t>bản</a:t>
            </a:r>
            <a:r>
              <a:rPr lang="en-US" sz="2200" dirty="0">
                <a:solidFill>
                  <a:schemeClr val="bg1"/>
                </a:solidFill>
                <a:ea typeface="+mn-lt"/>
                <a:cs typeface="+mn-lt"/>
              </a:rPr>
              <a:t> </a:t>
            </a:r>
            <a:r>
              <a:rPr lang="en-US" sz="2200" dirty="0" err="1">
                <a:solidFill>
                  <a:schemeClr val="bg1"/>
                </a:solidFill>
                <a:ea typeface="+mn-lt"/>
                <a:cs typeface="+mn-lt"/>
              </a:rPr>
              <a:t>chính</a:t>
            </a:r>
            <a:r>
              <a:rPr lang="en-US" sz="2200" dirty="0">
                <a:solidFill>
                  <a:schemeClr val="bg1"/>
                </a:solidFill>
                <a:ea typeface="+mn-lt"/>
                <a:cs typeface="+mn-lt"/>
              </a:rPr>
              <a:t>:</a:t>
            </a:r>
            <a:endParaRPr lang="en-US" dirty="0"/>
          </a:p>
          <a:p>
            <a:pPr marL="342900" indent="-342900">
              <a:buFont typeface="Arial"/>
              <a:buChar char="•"/>
            </a:pPr>
            <a:r>
              <a:rPr lang="en-US" sz="2200" dirty="0" err="1">
                <a:solidFill>
                  <a:schemeClr val="bg1"/>
                </a:solidFill>
                <a:ea typeface="+mn-lt"/>
                <a:cs typeface="+mn-lt"/>
              </a:rPr>
              <a:t>Hệ</a:t>
            </a:r>
            <a:r>
              <a:rPr lang="en-US" sz="2200" dirty="0">
                <a:solidFill>
                  <a:schemeClr val="bg1"/>
                </a:solidFill>
                <a:ea typeface="+mn-lt"/>
                <a:cs typeface="+mn-lt"/>
              </a:rPr>
              <a:t> </a:t>
            </a:r>
            <a:r>
              <a:rPr lang="en-US" sz="2200" dirty="0" err="1">
                <a:solidFill>
                  <a:schemeClr val="bg1"/>
                </a:solidFill>
                <a:ea typeface="+mn-lt"/>
                <a:cs typeface="+mn-lt"/>
              </a:rPr>
              <a:t>thống</a:t>
            </a:r>
            <a:r>
              <a:rPr lang="en-US" sz="2200" dirty="0">
                <a:solidFill>
                  <a:schemeClr val="bg1"/>
                </a:solidFill>
                <a:ea typeface="+mn-lt"/>
                <a:cs typeface="+mn-lt"/>
              </a:rPr>
              <a:t> Quản </a:t>
            </a:r>
            <a:r>
              <a:rPr lang="en-US" sz="2200" dirty="0" err="1">
                <a:solidFill>
                  <a:schemeClr val="bg1"/>
                </a:solidFill>
                <a:ea typeface="+mn-lt"/>
                <a:cs typeface="+mn-lt"/>
              </a:rPr>
              <a:t>lý</a:t>
            </a:r>
            <a:r>
              <a:rPr lang="en-US" sz="2200" dirty="0">
                <a:solidFill>
                  <a:schemeClr val="bg1"/>
                </a:solidFill>
                <a:ea typeface="+mn-lt"/>
                <a:cs typeface="+mn-lt"/>
              </a:rPr>
              <a:t> </a:t>
            </a:r>
            <a:r>
              <a:rPr lang="en-US" sz="2200" dirty="0" err="1">
                <a:solidFill>
                  <a:schemeClr val="bg1"/>
                </a:solidFill>
                <a:ea typeface="+mn-lt"/>
                <a:cs typeface="+mn-lt"/>
              </a:rPr>
              <a:t>Phiên</a:t>
            </a:r>
            <a:r>
              <a:rPr lang="en-US" sz="2200" dirty="0">
                <a:solidFill>
                  <a:schemeClr val="bg1"/>
                </a:solidFill>
                <a:ea typeface="+mn-lt"/>
                <a:cs typeface="+mn-lt"/>
              </a:rPr>
              <a:t> </a:t>
            </a:r>
            <a:r>
              <a:rPr lang="en-US" sz="2200" dirty="0" err="1">
                <a:solidFill>
                  <a:schemeClr val="bg1"/>
                </a:solidFill>
                <a:ea typeface="+mn-lt"/>
                <a:cs typeface="+mn-lt"/>
              </a:rPr>
              <a:t>bản</a:t>
            </a:r>
            <a:r>
              <a:rPr lang="en-US" sz="2200" dirty="0">
                <a:solidFill>
                  <a:schemeClr val="bg1"/>
                </a:solidFill>
                <a:ea typeface="+mn-lt"/>
                <a:cs typeface="+mn-lt"/>
              </a:rPr>
              <a:t> Trung </a:t>
            </a:r>
            <a:r>
              <a:rPr lang="en-US" sz="2200" dirty="0" err="1">
                <a:solidFill>
                  <a:schemeClr val="bg1"/>
                </a:solidFill>
                <a:ea typeface="+mn-lt"/>
                <a:cs typeface="+mn-lt"/>
              </a:rPr>
              <a:t>tâm</a:t>
            </a:r>
            <a:r>
              <a:rPr lang="en-US" sz="2200" dirty="0">
                <a:solidFill>
                  <a:schemeClr val="bg1"/>
                </a:solidFill>
                <a:ea typeface="+mn-lt"/>
                <a:cs typeface="+mn-lt"/>
              </a:rPr>
              <a:t> (CVCS)/CVS (Concurrent Versions System)</a:t>
            </a:r>
            <a:endParaRPr lang="en-US" dirty="0">
              <a:solidFill>
                <a:schemeClr val="bg1"/>
              </a:solidFill>
            </a:endParaRPr>
          </a:p>
          <a:p>
            <a:pPr marL="342900" indent="-342900">
              <a:buFont typeface="Arial"/>
              <a:buChar char="•"/>
            </a:pPr>
            <a:r>
              <a:rPr lang="en-US" sz="2200" dirty="0" err="1">
                <a:solidFill>
                  <a:schemeClr val="bg1"/>
                </a:solidFill>
                <a:ea typeface="+mn-lt"/>
                <a:cs typeface="+mn-lt"/>
              </a:rPr>
              <a:t>Hệ</a:t>
            </a:r>
            <a:r>
              <a:rPr lang="en-US" sz="2200" dirty="0">
                <a:solidFill>
                  <a:schemeClr val="bg1"/>
                </a:solidFill>
                <a:ea typeface="+mn-lt"/>
                <a:cs typeface="+mn-lt"/>
              </a:rPr>
              <a:t> </a:t>
            </a:r>
            <a:r>
              <a:rPr lang="en-US" sz="2200" dirty="0" err="1">
                <a:solidFill>
                  <a:schemeClr val="bg1"/>
                </a:solidFill>
                <a:ea typeface="+mn-lt"/>
                <a:cs typeface="+mn-lt"/>
              </a:rPr>
              <a:t>thống</a:t>
            </a:r>
            <a:r>
              <a:rPr lang="en-US" sz="2200" dirty="0">
                <a:solidFill>
                  <a:schemeClr val="bg1"/>
                </a:solidFill>
                <a:ea typeface="+mn-lt"/>
                <a:cs typeface="+mn-lt"/>
              </a:rPr>
              <a:t> Quản </a:t>
            </a:r>
            <a:r>
              <a:rPr lang="en-US" sz="2200" dirty="0" err="1">
                <a:solidFill>
                  <a:schemeClr val="bg1"/>
                </a:solidFill>
                <a:ea typeface="+mn-lt"/>
                <a:cs typeface="+mn-lt"/>
              </a:rPr>
              <a:t>lý</a:t>
            </a:r>
            <a:r>
              <a:rPr lang="en-US" sz="2200" dirty="0">
                <a:solidFill>
                  <a:schemeClr val="bg1"/>
                </a:solidFill>
                <a:ea typeface="+mn-lt"/>
                <a:cs typeface="+mn-lt"/>
              </a:rPr>
              <a:t> </a:t>
            </a:r>
            <a:r>
              <a:rPr lang="en-US" sz="2200" dirty="0" err="1">
                <a:solidFill>
                  <a:schemeClr val="bg1"/>
                </a:solidFill>
                <a:ea typeface="+mn-lt"/>
                <a:cs typeface="+mn-lt"/>
              </a:rPr>
              <a:t>Phiên</a:t>
            </a:r>
            <a:r>
              <a:rPr lang="en-US" sz="2200" dirty="0">
                <a:solidFill>
                  <a:schemeClr val="bg1"/>
                </a:solidFill>
                <a:ea typeface="+mn-lt"/>
                <a:cs typeface="+mn-lt"/>
              </a:rPr>
              <a:t> </a:t>
            </a:r>
            <a:r>
              <a:rPr lang="en-US" sz="2200" dirty="0" err="1">
                <a:solidFill>
                  <a:schemeClr val="bg1"/>
                </a:solidFill>
                <a:ea typeface="+mn-lt"/>
                <a:cs typeface="+mn-lt"/>
              </a:rPr>
              <a:t>bản</a:t>
            </a:r>
            <a:r>
              <a:rPr lang="en-US" sz="2200" dirty="0">
                <a:solidFill>
                  <a:schemeClr val="bg1"/>
                </a:solidFill>
                <a:ea typeface="+mn-lt"/>
                <a:cs typeface="+mn-lt"/>
              </a:rPr>
              <a:t> </a:t>
            </a:r>
            <a:r>
              <a:rPr lang="en-US" sz="2200" dirty="0" err="1">
                <a:solidFill>
                  <a:schemeClr val="bg1"/>
                </a:solidFill>
                <a:ea typeface="+mn-lt"/>
                <a:cs typeface="+mn-lt"/>
              </a:rPr>
              <a:t>Phân</a:t>
            </a:r>
            <a:r>
              <a:rPr lang="en-US" sz="2200" dirty="0">
                <a:solidFill>
                  <a:schemeClr val="bg1"/>
                </a:solidFill>
                <a:ea typeface="+mn-lt"/>
                <a:cs typeface="+mn-lt"/>
              </a:rPr>
              <a:t> </a:t>
            </a:r>
            <a:r>
              <a:rPr lang="en-US" sz="2200" dirty="0" err="1">
                <a:solidFill>
                  <a:schemeClr val="bg1"/>
                </a:solidFill>
                <a:ea typeface="+mn-lt"/>
                <a:cs typeface="+mn-lt"/>
              </a:rPr>
              <a:t>tán</a:t>
            </a:r>
            <a:r>
              <a:rPr lang="en-US" sz="2200" dirty="0">
                <a:solidFill>
                  <a:schemeClr val="bg1"/>
                </a:solidFill>
                <a:ea typeface="+mn-lt"/>
                <a:cs typeface="+mn-lt"/>
              </a:rPr>
              <a:t> (DVCS)</a:t>
            </a:r>
            <a:endParaRPr lang="en-US" dirty="0">
              <a:solidFill>
                <a:schemeClr val="bg1"/>
              </a:solidFill>
            </a:endParaRPr>
          </a:p>
          <a:p>
            <a:endParaRPr lang="en-US" sz="2200" dirty="0">
              <a:solidFill>
                <a:schemeClr val="bg1"/>
              </a:solidFill>
            </a:endParaRPr>
          </a:p>
          <a:p>
            <a:endParaRPr lang="en-US" sz="2200" dirty="0">
              <a:solidFill>
                <a:schemeClr val="bg1"/>
              </a:solidFill>
            </a:endParaRPr>
          </a:p>
        </p:txBody>
      </p:sp>
    </p:spTree>
    <p:extLst>
      <p:ext uri="{BB962C8B-B14F-4D97-AF65-F5344CB8AC3E}">
        <p14:creationId xmlns:p14="http://schemas.microsoft.com/office/powerpoint/2010/main" val="2795394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ectangle 10">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Computer code representation.">
            <a:extLst>
              <a:ext uri="{FF2B5EF4-FFF2-40B4-BE49-F238E27FC236}">
                <a16:creationId xmlns:a16="http://schemas.microsoft.com/office/drawing/2014/main" id="{005928F4-C3FD-021F-A96F-8A5A519700C9}"/>
              </a:ext>
            </a:extLst>
          </p:cNvPr>
          <p:cNvPicPr>
            <a:picLocks noChangeAspect="1"/>
          </p:cNvPicPr>
          <p:nvPr/>
        </p:nvPicPr>
        <p:blipFill rotWithShape="1">
          <a:blip r:embed="rId2"/>
          <a:srcRect l="434" r="-1" b="-1"/>
          <a:stretch/>
        </p:blipFill>
        <p:spPr>
          <a:xfrm>
            <a:off x="20" y="10"/>
            <a:ext cx="12191980" cy="6857990"/>
          </a:xfrm>
          <a:prstGeom prst="rect">
            <a:avLst/>
          </a:prstGeom>
        </p:spPr>
      </p:pic>
      <p:sp>
        <p:nvSpPr>
          <p:cNvPr id="10" name="Rectangle 12">
            <a:extLst>
              <a:ext uri="{FF2B5EF4-FFF2-40B4-BE49-F238E27FC236}">
                <a16:creationId xmlns:a16="http://schemas.microsoft.com/office/drawing/2014/main" id="{CB98331E-6CDC-406E-B820-9B97E9B9B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3326"/>
            <a:ext cx="12191999" cy="5627414"/>
          </a:xfrm>
          <a:prstGeom prst="rect">
            <a:avLst/>
          </a:prstGeom>
          <a:gradFill flip="none" rotWithShape="1">
            <a:gsLst>
              <a:gs pos="0">
                <a:schemeClr val="tx1">
                  <a:alpha val="0"/>
                </a:schemeClr>
              </a:gs>
              <a:gs pos="50000">
                <a:schemeClr val="tx1">
                  <a:alpha val="56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Hình ảnh 11" descr="Ảnh có chứa ảnh chụp màn hình, Hình chữ nhật, hình vuông, thiết kế&#10;&#10;Mô tả được tự động tạo">
            <a:extLst>
              <a:ext uri="{FF2B5EF4-FFF2-40B4-BE49-F238E27FC236}">
                <a16:creationId xmlns:a16="http://schemas.microsoft.com/office/drawing/2014/main" id="{5CB083FD-55FB-93CF-1AF3-562BA9B74F15}"/>
              </a:ext>
            </a:extLst>
          </p:cNvPr>
          <p:cNvPicPr>
            <a:picLocks noChangeAspect="1"/>
          </p:cNvPicPr>
          <p:nvPr/>
        </p:nvPicPr>
        <p:blipFill>
          <a:blip r:embed="rId3"/>
          <a:stretch>
            <a:fillRect/>
          </a:stretch>
        </p:blipFill>
        <p:spPr>
          <a:xfrm>
            <a:off x="248991" y="1276706"/>
            <a:ext cx="5844861" cy="4583628"/>
          </a:xfrm>
          <a:prstGeom prst="rect">
            <a:avLst/>
          </a:prstGeom>
        </p:spPr>
      </p:pic>
      <p:sp>
        <p:nvSpPr>
          <p:cNvPr id="15" name="Hộp Văn bản 14">
            <a:extLst>
              <a:ext uri="{FF2B5EF4-FFF2-40B4-BE49-F238E27FC236}">
                <a16:creationId xmlns:a16="http://schemas.microsoft.com/office/drawing/2014/main" id="{D0F02BFE-FE5A-05BF-E0B0-FA4125376184}"/>
              </a:ext>
            </a:extLst>
          </p:cNvPr>
          <p:cNvSpPr txBox="1"/>
          <p:nvPr/>
        </p:nvSpPr>
        <p:spPr>
          <a:xfrm>
            <a:off x="716387" y="1588393"/>
            <a:ext cx="466429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3000" dirty="0" err="1">
                <a:solidFill>
                  <a:schemeClr val="bg1"/>
                </a:solidFill>
                <a:ea typeface="+mn-lt"/>
                <a:cs typeface="+mn-lt"/>
              </a:rPr>
              <a:t>Centralized</a:t>
            </a:r>
            <a:r>
              <a:rPr lang="vi-VN" sz="3000" dirty="0">
                <a:solidFill>
                  <a:schemeClr val="bg1"/>
                </a:solidFill>
                <a:ea typeface="+mn-lt"/>
                <a:cs typeface="+mn-lt"/>
              </a:rPr>
              <a:t> </a:t>
            </a:r>
            <a:r>
              <a:rPr lang="vi-VN" sz="3000" dirty="0" err="1">
                <a:solidFill>
                  <a:schemeClr val="bg1"/>
                </a:solidFill>
                <a:ea typeface="+mn-lt"/>
                <a:cs typeface="+mn-lt"/>
              </a:rPr>
              <a:t>Version</a:t>
            </a:r>
            <a:r>
              <a:rPr lang="vi-VN" sz="3000" dirty="0">
                <a:solidFill>
                  <a:schemeClr val="bg1"/>
                </a:solidFill>
                <a:ea typeface="+mn-lt"/>
                <a:cs typeface="+mn-lt"/>
              </a:rPr>
              <a:t> </a:t>
            </a:r>
            <a:r>
              <a:rPr lang="vi-VN" sz="3000" dirty="0" err="1">
                <a:solidFill>
                  <a:schemeClr val="bg1"/>
                </a:solidFill>
                <a:ea typeface="+mn-lt"/>
                <a:cs typeface="+mn-lt"/>
              </a:rPr>
              <a:t>Control</a:t>
            </a:r>
            <a:r>
              <a:rPr lang="vi-VN" sz="3000" dirty="0">
                <a:solidFill>
                  <a:schemeClr val="bg1"/>
                </a:solidFill>
                <a:ea typeface="+mn-lt"/>
                <a:cs typeface="+mn-lt"/>
              </a:rPr>
              <a:t> </a:t>
            </a:r>
            <a:r>
              <a:rPr lang="vi-VN" sz="3000" dirty="0" err="1">
                <a:solidFill>
                  <a:schemeClr val="bg1"/>
                </a:solidFill>
                <a:ea typeface="+mn-lt"/>
                <a:cs typeface="+mn-lt"/>
              </a:rPr>
              <a:t>System</a:t>
            </a:r>
            <a:r>
              <a:rPr lang="vi-VN" sz="3000" dirty="0">
                <a:solidFill>
                  <a:schemeClr val="bg1"/>
                </a:solidFill>
                <a:ea typeface="+mn-lt"/>
                <a:cs typeface="+mn-lt"/>
              </a:rPr>
              <a:t> (CVCS) </a:t>
            </a:r>
            <a:br>
              <a:rPr lang="vi-VN" sz="3000" dirty="0">
                <a:solidFill>
                  <a:schemeClr val="bg1"/>
                </a:solidFill>
                <a:ea typeface="+mn-lt"/>
                <a:cs typeface="+mn-lt"/>
              </a:rPr>
            </a:br>
            <a:endParaRPr lang="vi-VN" sz="3000" dirty="0">
              <a:solidFill>
                <a:schemeClr val="bg1"/>
              </a:solidFill>
              <a:ea typeface="+mn-lt"/>
              <a:cs typeface="+mn-lt"/>
            </a:endParaRPr>
          </a:p>
        </p:txBody>
      </p:sp>
      <p:sp>
        <p:nvSpPr>
          <p:cNvPr id="17" name="Hộp Văn bản 16">
            <a:extLst>
              <a:ext uri="{FF2B5EF4-FFF2-40B4-BE49-F238E27FC236}">
                <a16:creationId xmlns:a16="http://schemas.microsoft.com/office/drawing/2014/main" id="{23A20F2B-B8FE-4CCD-8D82-DFF6C4C54010}"/>
              </a:ext>
            </a:extLst>
          </p:cNvPr>
          <p:cNvSpPr txBox="1"/>
          <p:nvPr/>
        </p:nvSpPr>
        <p:spPr>
          <a:xfrm>
            <a:off x="397098" y="2693831"/>
            <a:ext cx="5179452"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spcBef>
                <a:spcPct val="0"/>
              </a:spcBef>
              <a:buFont typeface="Arial"/>
              <a:buChar char="•"/>
            </a:pPr>
            <a:r>
              <a:rPr lang="vi-VN" sz="2000" dirty="0">
                <a:solidFill>
                  <a:schemeClr val="bg1"/>
                </a:solidFill>
                <a:ea typeface="+mn-lt"/>
                <a:cs typeface="+mn-lt"/>
              </a:rPr>
              <a:t>CVCS : hoạt động theo cách tập trung, trong đó các nhà phát triển và người kiểm thử kết nối đến một máy chủ lưu trữ kho chứa trung tâm cho toàn bộ dự án</a:t>
            </a:r>
            <a:endParaRPr lang="vi-VN" sz="2000" dirty="0">
              <a:solidFill>
                <a:schemeClr val="bg1"/>
              </a:solidFill>
            </a:endParaRPr>
          </a:p>
          <a:p>
            <a:pPr marL="342900" indent="-342900">
              <a:spcBef>
                <a:spcPct val="0"/>
              </a:spcBef>
              <a:buFont typeface="Arial"/>
              <a:buChar char="•"/>
            </a:pPr>
            <a:r>
              <a:rPr lang="vi-VN" sz="2000" dirty="0">
                <a:solidFill>
                  <a:schemeClr val="bg1"/>
                </a:solidFill>
                <a:ea typeface="+mn-lt"/>
                <a:cs typeface="+mn-lt"/>
              </a:rPr>
              <a:t>CVS :Để làm việc trên một tệp, bạn cần lấy tệp đó từ kho chứa, thực hiện các thay đổi của mình, sau đó trả tệp về. CVS tự động tăng số phiên bản và ghi lại thông tin cần thiết về các thay đổi trong nhật ký.</a:t>
            </a:r>
            <a:endParaRPr lang="vi-VN" sz="2000" dirty="0">
              <a:solidFill>
                <a:schemeClr val="bg1"/>
              </a:solidFill>
            </a:endParaRPr>
          </a:p>
          <a:p>
            <a:pPr>
              <a:spcBef>
                <a:spcPct val="0"/>
              </a:spcBef>
            </a:pPr>
            <a:endParaRPr lang="vi-VN" sz="2000" dirty="0">
              <a:solidFill>
                <a:schemeClr val="bg1"/>
              </a:solidFill>
            </a:endParaRPr>
          </a:p>
        </p:txBody>
      </p:sp>
      <p:pic>
        <p:nvPicPr>
          <p:cNvPr id="20" name="Hình ảnh 19" descr="Ảnh có chứa ảnh chụp màn hình, Hình chữ nhật, hình vuông&#10;&#10;Mô tả được tự động tạo">
            <a:extLst>
              <a:ext uri="{FF2B5EF4-FFF2-40B4-BE49-F238E27FC236}">
                <a16:creationId xmlns:a16="http://schemas.microsoft.com/office/drawing/2014/main" id="{CE8F9C56-C57D-E5C7-12CB-6A74D6489984}"/>
              </a:ext>
            </a:extLst>
          </p:cNvPr>
          <p:cNvPicPr>
            <a:picLocks noChangeAspect="1"/>
          </p:cNvPicPr>
          <p:nvPr/>
        </p:nvPicPr>
        <p:blipFill>
          <a:blip r:embed="rId4"/>
          <a:stretch>
            <a:fillRect/>
          </a:stretch>
        </p:blipFill>
        <p:spPr>
          <a:xfrm>
            <a:off x="6344992" y="1348832"/>
            <a:ext cx="5801932" cy="4514507"/>
          </a:xfrm>
          <a:prstGeom prst="rect">
            <a:avLst/>
          </a:prstGeom>
        </p:spPr>
      </p:pic>
      <p:sp>
        <p:nvSpPr>
          <p:cNvPr id="22" name="Hộp Văn bản 21">
            <a:extLst>
              <a:ext uri="{FF2B5EF4-FFF2-40B4-BE49-F238E27FC236}">
                <a16:creationId xmlns:a16="http://schemas.microsoft.com/office/drawing/2014/main" id="{CFA5433D-78D7-E297-38F1-FE6F89F820BF}"/>
              </a:ext>
            </a:extLst>
          </p:cNvPr>
          <p:cNvSpPr txBox="1"/>
          <p:nvPr/>
        </p:nvSpPr>
        <p:spPr>
          <a:xfrm>
            <a:off x="6587006" y="1588393"/>
            <a:ext cx="5061396" cy="14884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sz="3000" dirty="0" err="1">
                <a:solidFill>
                  <a:schemeClr val="bg1"/>
                </a:solidFill>
                <a:ea typeface="+mn-lt"/>
                <a:cs typeface="+mn-lt"/>
              </a:rPr>
              <a:t>Decentralized</a:t>
            </a:r>
            <a:r>
              <a:rPr lang="vi-VN" sz="3000" dirty="0">
                <a:solidFill>
                  <a:schemeClr val="bg1"/>
                </a:solidFill>
                <a:ea typeface="+mn-lt"/>
                <a:cs typeface="+mn-lt"/>
              </a:rPr>
              <a:t> / </a:t>
            </a:r>
            <a:r>
              <a:rPr lang="vi-VN" sz="3000" dirty="0" err="1">
                <a:solidFill>
                  <a:schemeClr val="bg1"/>
                </a:solidFill>
                <a:ea typeface="+mn-lt"/>
                <a:cs typeface="+mn-lt"/>
              </a:rPr>
              <a:t>Distributed</a:t>
            </a:r>
            <a:r>
              <a:rPr lang="vi-VN" sz="3000" dirty="0">
                <a:solidFill>
                  <a:schemeClr val="bg1"/>
                </a:solidFill>
                <a:ea typeface="+mn-lt"/>
                <a:cs typeface="+mn-lt"/>
              </a:rPr>
              <a:t> </a:t>
            </a:r>
            <a:r>
              <a:rPr lang="vi-VN" sz="3000" dirty="0" err="1">
                <a:solidFill>
                  <a:schemeClr val="bg1"/>
                </a:solidFill>
                <a:ea typeface="+mn-lt"/>
                <a:cs typeface="+mn-lt"/>
              </a:rPr>
              <a:t>Version</a:t>
            </a:r>
            <a:r>
              <a:rPr lang="vi-VN" sz="3000" dirty="0">
                <a:solidFill>
                  <a:schemeClr val="bg1"/>
                </a:solidFill>
                <a:ea typeface="+mn-lt"/>
                <a:cs typeface="+mn-lt"/>
              </a:rPr>
              <a:t> </a:t>
            </a:r>
            <a:r>
              <a:rPr lang="vi-VN" sz="3000" dirty="0" err="1">
                <a:solidFill>
                  <a:schemeClr val="bg1"/>
                </a:solidFill>
                <a:ea typeface="+mn-lt"/>
                <a:cs typeface="+mn-lt"/>
              </a:rPr>
              <a:t>Control</a:t>
            </a:r>
            <a:r>
              <a:rPr lang="vi-VN" sz="3000" dirty="0">
                <a:solidFill>
                  <a:schemeClr val="bg1"/>
                </a:solidFill>
                <a:ea typeface="+mn-lt"/>
                <a:cs typeface="+mn-lt"/>
              </a:rPr>
              <a:t> </a:t>
            </a:r>
            <a:r>
              <a:rPr lang="vi-VN" sz="3000" dirty="0" err="1">
                <a:solidFill>
                  <a:schemeClr val="bg1"/>
                </a:solidFill>
                <a:ea typeface="+mn-lt"/>
                <a:cs typeface="+mn-lt"/>
              </a:rPr>
              <a:t>System</a:t>
            </a:r>
            <a:r>
              <a:rPr lang="vi-VN" sz="3000" dirty="0">
                <a:solidFill>
                  <a:schemeClr val="bg1"/>
                </a:solidFill>
                <a:ea typeface="+mn-lt"/>
                <a:cs typeface="+mn-lt"/>
              </a:rPr>
              <a:t> (DVCS) </a:t>
            </a:r>
            <a:br>
              <a:rPr lang="vi-VN" sz="3000" dirty="0">
                <a:solidFill>
                  <a:schemeClr val="bg1"/>
                </a:solidFill>
                <a:ea typeface="+mn-lt"/>
                <a:cs typeface="+mn-lt"/>
              </a:rPr>
            </a:br>
            <a:endParaRPr lang="vi-VN" sz="3000" dirty="0">
              <a:solidFill>
                <a:schemeClr val="bg1"/>
              </a:solidFill>
              <a:ea typeface="+mn-lt"/>
              <a:cs typeface="+mn-lt"/>
            </a:endParaRPr>
          </a:p>
        </p:txBody>
      </p:sp>
      <p:sp>
        <p:nvSpPr>
          <p:cNvPr id="24" name="Hộp Văn bản 23">
            <a:extLst>
              <a:ext uri="{FF2B5EF4-FFF2-40B4-BE49-F238E27FC236}">
                <a16:creationId xmlns:a16="http://schemas.microsoft.com/office/drawing/2014/main" id="{F41703FB-C618-2C21-4803-B98528626015}"/>
              </a:ext>
            </a:extLst>
          </p:cNvPr>
          <p:cNvSpPr txBox="1"/>
          <p:nvPr/>
        </p:nvSpPr>
        <p:spPr>
          <a:xfrm>
            <a:off x="6536028" y="2693831"/>
            <a:ext cx="5233113"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vi-VN" sz="2000" dirty="0">
                <a:solidFill>
                  <a:schemeClr val="bg1"/>
                </a:solidFill>
                <a:ea typeface="+mn-lt"/>
                <a:cs typeface="+mn-lt"/>
              </a:rPr>
              <a:t>Các nhà phát triển hoặc người kiểm thử tạo ra các nhánh mã nguồn riêng của mình và duy trì các phiên bản mã nguồn một cách phân tán. DVCS cung cấp </a:t>
            </a:r>
            <a:r>
              <a:rPr lang="vi-VN" sz="2000" err="1">
                <a:solidFill>
                  <a:schemeClr val="bg1"/>
                </a:solidFill>
                <a:ea typeface="+mn-lt"/>
                <a:cs typeface="+mn-lt"/>
              </a:rPr>
              <a:t>cấp</a:t>
            </a:r>
            <a:r>
              <a:rPr lang="vi-VN" sz="2000" dirty="0">
                <a:solidFill>
                  <a:schemeClr val="bg1"/>
                </a:solidFill>
                <a:ea typeface="+mn-lt"/>
                <a:cs typeface="+mn-lt"/>
              </a:rPr>
              <a:t> tính linh hoạt để tạo ra một kho chứa cục bộ. Các ví dụ về phần mềm DVCS mã nguồn mở bao gồm </a:t>
            </a:r>
            <a:r>
              <a:rPr lang="vi-VN" sz="2000" err="1">
                <a:solidFill>
                  <a:schemeClr val="bg1"/>
                </a:solidFill>
                <a:ea typeface="+mn-lt"/>
                <a:cs typeface="+mn-lt"/>
              </a:rPr>
              <a:t>Git</a:t>
            </a:r>
            <a:r>
              <a:rPr lang="vi-VN" sz="2000" dirty="0">
                <a:solidFill>
                  <a:schemeClr val="bg1"/>
                </a:solidFill>
                <a:ea typeface="+mn-lt"/>
                <a:cs typeface="+mn-lt"/>
              </a:rPr>
              <a:t>, </a:t>
            </a:r>
            <a:r>
              <a:rPr lang="vi-VN" sz="2000" err="1">
                <a:solidFill>
                  <a:schemeClr val="bg1"/>
                </a:solidFill>
                <a:ea typeface="+mn-lt"/>
                <a:cs typeface="+mn-lt"/>
              </a:rPr>
              <a:t>Bazaar</a:t>
            </a:r>
            <a:r>
              <a:rPr lang="vi-VN" sz="2000" dirty="0">
                <a:solidFill>
                  <a:schemeClr val="bg1"/>
                </a:solidFill>
                <a:ea typeface="+mn-lt"/>
                <a:cs typeface="+mn-lt"/>
              </a:rPr>
              <a:t>, </a:t>
            </a:r>
            <a:r>
              <a:rPr lang="vi-VN" sz="2000" err="1">
                <a:solidFill>
                  <a:schemeClr val="bg1"/>
                </a:solidFill>
                <a:ea typeface="+mn-lt"/>
                <a:cs typeface="+mn-lt"/>
              </a:rPr>
              <a:t>Monotone</a:t>
            </a:r>
            <a:r>
              <a:rPr lang="vi-VN" sz="2000" dirty="0">
                <a:solidFill>
                  <a:schemeClr val="bg1"/>
                </a:solidFill>
                <a:ea typeface="+mn-lt"/>
                <a:cs typeface="+mn-lt"/>
              </a:rPr>
              <a:t>, </a:t>
            </a:r>
            <a:r>
              <a:rPr lang="vi-VN" sz="2000" err="1">
                <a:solidFill>
                  <a:schemeClr val="bg1"/>
                </a:solidFill>
                <a:ea typeface="+mn-lt"/>
                <a:cs typeface="+mn-lt"/>
              </a:rPr>
              <a:t>Mercurial</a:t>
            </a:r>
            <a:r>
              <a:rPr lang="vi-VN" sz="2000" dirty="0">
                <a:solidFill>
                  <a:schemeClr val="bg1"/>
                </a:solidFill>
                <a:ea typeface="+mn-lt"/>
                <a:cs typeface="+mn-lt"/>
              </a:rPr>
              <a:t> và </a:t>
            </a:r>
            <a:r>
              <a:rPr lang="vi-VN" sz="2000" err="1">
                <a:solidFill>
                  <a:schemeClr val="bg1"/>
                </a:solidFill>
                <a:ea typeface="+mn-lt"/>
                <a:cs typeface="+mn-lt"/>
              </a:rPr>
              <a:t>Darcs</a:t>
            </a:r>
            <a:r>
              <a:rPr lang="vi-VN" sz="2000" dirty="0">
                <a:solidFill>
                  <a:schemeClr val="bg1"/>
                </a:solidFill>
                <a:ea typeface="+mn-lt"/>
                <a:cs typeface="+mn-lt"/>
              </a:rPr>
              <a:t>.</a:t>
            </a:r>
            <a:endParaRPr lang="vi-VN" dirty="0">
              <a:solidFill>
                <a:schemeClr val="bg1"/>
              </a:solidFill>
            </a:endParaRPr>
          </a:p>
        </p:txBody>
      </p:sp>
    </p:spTree>
    <p:extLst>
      <p:ext uri="{BB962C8B-B14F-4D97-AF65-F5344CB8AC3E}">
        <p14:creationId xmlns:p14="http://schemas.microsoft.com/office/powerpoint/2010/main" val="1970854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2"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65E0E3C-32F3-480B-9842-7611BBE2E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345" y="0"/>
            <a:ext cx="753465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4" descr="Digital numbers and charts">
            <a:extLst>
              <a:ext uri="{FF2B5EF4-FFF2-40B4-BE49-F238E27FC236}">
                <a16:creationId xmlns:a16="http://schemas.microsoft.com/office/drawing/2014/main" id="{973801E4-C609-4B47-F670-088D15146333}"/>
              </a:ext>
            </a:extLst>
          </p:cNvPr>
          <p:cNvPicPr>
            <a:picLocks noChangeAspect="1"/>
          </p:cNvPicPr>
          <p:nvPr/>
        </p:nvPicPr>
        <p:blipFill rotWithShape="1">
          <a:blip r:embed="rId2"/>
          <a:srcRect l="36073" r="27425" b="1"/>
          <a:stretch/>
        </p:blipFill>
        <p:spPr>
          <a:xfrm>
            <a:off x="20" y="10"/>
            <a:ext cx="4657325" cy="6857990"/>
          </a:xfrm>
          <a:prstGeom prst="rect">
            <a:avLst/>
          </a:prstGeom>
        </p:spPr>
      </p:pic>
      <p:sp>
        <p:nvSpPr>
          <p:cNvPr id="6" name="Hình chữ nhật: Cắt Góc Chéo 5">
            <a:extLst>
              <a:ext uri="{FF2B5EF4-FFF2-40B4-BE49-F238E27FC236}">
                <a16:creationId xmlns:a16="http://schemas.microsoft.com/office/drawing/2014/main" id="{F9AB877A-0FF6-D86C-73AB-4A459F68666D}"/>
              </a:ext>
            </a:extLst>
          </p:cNvPr>
          <p:cNvSpPr/>
          <p:nvPr/>
        </p:nvSpPr>
        <p:spPr>
          <a:xfrm>
            <a:off x="3962936" y="2057935"/>
            <a:ext cx="8092225" cy="3745605"/>
          </a:xfrm>
          <a:prstGeom prst="snip2DiagRect">
            <a:avLst/>
          </a:prstGeom>
          <a:solidFill>
            <a:schemeClr val="tx1">
              <a:lumMod val="85000"/>
              <a:lumOff val="15000"/>
            </a:scheme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Hộp Văn bản 3">
            <a:extLst>
              <a:ext uri="{FF2B5EF4-FFF2-40B4-BE49-F238E27FC236}">
                <a16:creationId xmlns:a16="http://schemas.microsoft.com/office/drawing/2014/main" id="{A2057ABD-1FD6-74F4-155D-1101271D0A03}"/>
              </a:ext>
            </a:extLst>
          </p:cNvPr>
          <p:cNvSpPr txBox="1"/>
          <p:nvPr/>
        </p:nvSpPr>
        <p:spPr>
          <a:xfrm>
            <a:off x="4724400" y="3200400"/>
            <a:ext cx="680004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err="1">
                <a:solidFill>
                  <a:schemeClr val="bg1"/>
                </a:solidFill>
              </a:rPr>
              <a:t>Quá</a:t>
            </a:r>
            <a:r>
              <a:rPr lang="en-US" sz="2000" dirty="0">
                <a:solidFill>
                  <a:schemeClr val="bg1"/>
                </a:solidFill>
              </a:rPr>
              <a:t> </a:t>
            </a:r>
            <a:r>
              <a:rPr lang="en-US" sz="2000" err="1">
                <a:solidFill>
                  <a:schemeClr val="bg1"/>
                </a:solidFill>
              </a:rPr>
              <a:t>trình</a:t>
            </a:r>
            <a:r>
              <a:rPr lang="en-US" sz="2000" dirty="0">
                <a:solidFill>
                  <a:schemeClr val="bg1"/>
                </a:solidFill>
              </a:rPr>
              <a:t> </a:t>
            </a:r>
            <a:r>
              <a:rPr lang="en-US" sz="2000" err="1">
                <a:solidFill>
                  <a:schemeClr val="bg1"/>
                </a:solidFill>
              </a:rPr>
              <a:t>xây</a:t>
            </a:r>
            <a:r>
              <a:rPr lang="en-US" sz="2000" dirty="0">
                <a:solidFill>
                  <a:schemeClr val="bg1"/>
                </a:solidFill>
              </a:rPr>
              <a:t> </a:t>
            </a:r>
            <a:r>
              <a:rPr lang="en-US" sz="2000" err="1">
                <a:solidFill>
                  <a:schemeClr val="bg1"/>
                </a:solidFill>
              </a:rPr>
              <a:t>dựng</a:t>
            </a:r>
            <a:r>
              <a:rPr lang="en-US" sz="2000" dirty="0">
                <a:solidFill>
                  <a:schemeClr val="bg1"/>
                </a:solidFill>
              </a:rPr>
              <a:t> </a:t>
            </a:r>
            <a:r>
              <a:rPr lang="en-US" sz="2000" err="1">
                <a:solidFill>
                  <a:schemeClr val="bg1"/>
                </a:solidFill>
              </a:rPr>
              <a:t>phần</a:t>
            </a:r>
            <a:r>
              <a:rPr lang="en-US" sz="2000" dirty="0">
                <a:solidFill>
                  <a:schemeClr val="bg1"/>
                </a:solidFill>
              </a:rPr>
              <a:t> </a:t>
            </a:r>
            <a:r>
              <a:rPr lang="en-US" sz="2000" err="1">
                <a:solidFill>
                  <a:schemeClr val="bg1"/>
                </a:solidFill>
              </a:rPr>
              <a:t>mềm</a:t>
            </a:r>
            <a:r>
              <a:rPr lang="en-US" sz="2000" dirty="0">
                <a:solidFill>
                  <a:schemeClr val="bg1"/>
                </a:solidFill>
              </a:rPr>
              <a:t> </a:t>
            </a:r>
            <a:r>
              <a:rPr lang="en-US" sz="2000" err="1">
                <a:solidFill>
                  <a:schemeClr val="bg1"/>
                </a:solidFill>
              </a:rPr>
              <a:t>là</a:t>
            </a:r>
            <a:r>
              <a:rPr lang="en-US" sz="2000" dirty="0">
                <a:solidFill>
                  <a:schemeClr val="bg1"/>
                </a:solidFill>
              </a:rPr>
              <a:t> </a:t>
            </a:r>
            <a:r>
              <a:rPr lang="en-US" sz="2000" err="1">
                <a:solidFill>
                  <a:schemeClr val="bg1"/>
                </a:solidFill>
              </a:rPr>
              <a:t>một</a:t>
            </a:r>
            <a:r>
              <a:rPr lang="en-US" sz="2000" dirty="0">
                <a:solidFill>
                  <a:schemeClr val="bg1"/>
                </a:solidFill>
              </a:rPr>
              <a:t> </a:t>
            </a:r>
            <a:r>
              <a:rPr lang="en-US" sz="2000" err="1">
                <a:solidFill>
                  <a:schemeClr val="bg1"/>
                </a:solidFill>
              </a:rPr>
              <a:t>quá</a:t>
            </a:r>
            <a:r>
              <a:rPr lang="en-US" sz="2000" dirty="0">
                <a:solidFill>
                  <a:schemeClr val="bg1"/>
                </a:solidFill>
              </a:rPr>
              <a:t> </a:t>
            </a:r>
            <a:r>
              <a:rPr lang="en-US" sz="2000" err="1">
                <a:solidFill>
                  <a:schemeClr val="bg1"/>
                </a:solidFill>
              </a:rPr>
              <a:t>trình</a:t>
            </a:r>
            <a:r>
              <a:rPr lang="en-US" sz="2000" dirty="0">
                <a:solidFill>
                  <a:schemeClr val="bg1"/>
                </a:solidFill>
              </a:rPr>
              <a:t> </a:t>
            </a:r>
            <a:r>
              <a:rPr lang="en-US" sz="2000" err="1">
                <a:solidFill>
                  <a:schemeClr val="bg1"/>
                </a:solidFill>
              </a:rPr>
              <a:t>linh</a:t>
            </a:r>
            <a:r>
              <a:rPr lang="en-US" sz="2000" dirty="0">
                <a:solidFill>
                  <a:schemeClr val="bg1"/>
                </a:solidFill>
              </a:rPr>
              <a:t> </a:t>
            </a:r>
            <a:r>
              <a:rPr lang="en-US" sz="2000" err="1">
                <a:solidFill>
                  <a:schemeClr val="bg1"/>
                </a:solidFill>
              </a:rPr>
              <a:t>hoạt</a:t>
            </a:r>
            <a:r>
              <a:rPr lang="en-US" sz="2000" dirty="0">
                <a:solidFill>
                  <a:schemeClr val="bg1"/>
                </a:solidFill>
              </a:rPr>
              <a:t>: </a:t>
            </a:r>
            <a:r>
              <a:rPr lang="en-US" sz="2000" err="1">
                <a:solidFill>
                  <a:schemeClr val="bg1"/>
                </a:solidFill>
              </a:rPr>
              <a:t>Người</a:t>
            </a:r>
            <a:r>
              <a:rPr lang="en-US" sz="2000" dirty="0">
                <a:solidFill>
                  <a:schemeClr val="bg1"/>
                </a:solidFill>
              </a:rPr>
              <a:t> ta </a:t>
            </a:r>
            <a:r>
              <a:rPr lang="en-US" sz="2000" err="1">
                <a:solidFill>
                  <a:schemeClr val="bg1"/>
                </a:solidFill>
              </a:rPr>
              <a:t>liên</a:t>
            </a:r>
            <a:r>
              <a:rPr lang="en-US" sz="2000" dirty="0">
                <a:solidFill>
                  <a:schemeClr val="bg1"/>
                </a:solidFill>
              </a:rPr>
              <a:t> </a:t>
            </a:r>
            <a:r>
              <a:rPr lang="en-US" sz="2000" err="1">
                <a:solidFill>
                  <a:schemeClr val="bg1"/>
                </a:solidFill>
              </a:rPr>
              <a:t>tục</a:t>
            </a:r>
            <a:r>
              <a:rPr lang="en-US" sz="2000" dirty="0">
                <a:solidFill>
                  <a:schemeClr val="bg1"/>
                </a:solidFill>
              </a:rPr>
              <a:t> </a:t>
            </a:r>
            <a:r>
              <a:rPr lang="en-US" sz="2000" err="1">
                <a:solidFill>
                  <a:schemeClr val="bg1"/>
                </a:solidFill>
              </a:rPr>
              <a:t>thêm</a:t>
            </a:r>
            <a:r>
              <a:rPr lang="en-US" sz="2000" dirty="0">
                <a:solidFill>
                  <a:schemeClr val="bg1"/>
                </a:solidFill>
              </a:rPr>
              <a:t>, </a:t>
            </a:r>
            <a:r>
              <a:rPr lang="en-US" sz="2000" err="1">
                <a:solidFill>
                  <a:schemeClr val="bg1"/>
                </a:solidFill>
              </a:rPr>
              <a:t>xóa</a:t>
            </a:r>
            <a:r>
              <a:rPr lang="en-US" sz="2000" dirty="0">
                <a:solidFill>
                  <a:schemeClr val="bg1"/>
                </a:solidFill>
              </a:rPr>
              <a:t> </a:t>
            </a:r>
            <a:r>
              <a:rPr lang="en-US" sz="2000" err="1">
                <a:solidFill>
                  <a:schemeClr val="bg1"/>
                </a:solidFill>
              </a:rPr>
              <a:t>và</a:t>
            </a:r>
            <a:r>
              <a:rPr lang="en-US" sz="2000" dirty="0">
                <a:solidFill>
                  <a:schemeClr val="bg1"/>
                </a:solidFill>
              </a:rPr>
              <a:t> </a:t>
            </a:r>
            <a:r>
              <a:rPr lang="en-US" sz="2000" err="1">
                <a:solidFill>
                  <a:schemeClr val="bg1"/>
                </a:solidFill>
              </a:rPr>
              <a:t>sửa</a:t>
            </a:r>
            <a:r>
              <a:rPr lang="en-US" sz="2000" dirty="0">
                <a:solidFill>
                  <a:schemeClr val="bg1"/>
                </a:solidFill>
              </a:rPr>
              <a:t> </a:t>
            </a:r>
            <a:r>
              <a:rPr lang="en-US" sz="2000" err="1">
                <a:solidFill>
                  <a:schemeClr val="bg1"/>
                </a:solidFill>
              </a:rPr>
              <a:t>đổi</a:t>
            </a:r>
            <a:r>
              <a:rPr lang="en-US" sz="2000" dirty="0">
                <a:solidFill>
                  <a:schemeClr val="bg1"/>
                </a:solidFill>
              </a:rPr>
              <a:t> </a:t>
            </a:r>
            <a:r>
              <a:rPr lang="en-US" sz="2000" err="1">
                <a:solidFill>
                  <a:schemeClr val="bg1"/>
                </a:solidFill>
              </a:rPr>
              <a:t>các</a:t>
            </a:r>
            <a:r>
              <a:rPr lang="en-US" sz="2000" dirty="0">
                <a:solidFill>
                  <a:schemeClr val="bg1"/>
                </a:solidFill>
              </a:rPr>
              <a:t> </a:t>
            </a:r>
            <a:r>
              <a:rPr lang="en-US" sz="2000" err="1">
                <a:solidFill>
                  <a:schemeClr val="bg1"/>
                </a:solidFill>
              </a:rPr>
              <a:t>tệp</a:t>
            </a:r>
            <a:r>
              <a:rPr lang="en-US" sz="2000" dirty="0">
                <a:solidFill>
                  <a:schemeClr val="bg1"/>
                </a:solidFill>
              </a:rPr>
              <a:t> </a:t>
            </a:r>
            <a:r>
              <a:rPr lang="en-US" sz="2000" err="1">
                <a:solidFill>
                  <a:schemeClr val="bg1"/>
                </a:solidFill>
              </a:rPr>
              <a:t>mã</a:t>
            </a:r>
            <a:r>
              <a:rPr lang="en-US" sz="2000" dirty="0">
                <a:solidFill>
                  <a:schemeClr val="bg1"/>
                </a:solidFill>
              </a:rPr>
              <a:t> </a:t>
            </a:r>
            <a:r>
              <a:rPr lang="en-US" sz="2000" err="1">
                <a:solidFill>
                  <a:schemeClr val="bg1"/>
                </a:solidFill>
              </a:rPr>
              <a:t>nguồn</a:t>
            </a:r>
            <a:r>
              <a:rPr lang="en-US" sz="2000" dirty="0">
                <a:solidFill>
                  <a:schemeClr val="bg1"/>
                </a:solidFill>
              </a:rPr>
              <a:t> </a:t>
            </a:r>
            <a:r>
              <a:rPr lang="en-US" sz="2000" err="1">
                <a:solidFill>
                  <a:schemeClr val="bg1"/>
                </a:solidFill>
              </a:rPr>
              <a:t>trong</a:t>
            </a:r>
            <a:r>
              <a:rPr lang="en-US" sz="2000" dirty="0">
                <a:solidFill>
                  <a:schemeClr val="bg1"/>
                </a:solidFill>
              </a:rPr>
              <a:t> </a:t>
            </a:r>
            <a:r>
              <a:rPr lang="en-US" sz="2000" err="1">
                <a:solidFill>
                  <a:schemeClr val="bg1"/>
                </a:solidFill>
              </a:rPr>
              <a:t>kho</a:t>
            </a:r>
            <a:r>
              <a:rPr lang="en-US" sz="2000" dirty="0">
                <a:solidFill>
                  <a:schemeClr val="bg1"/>
                </a:solidFill>
              </a:rPr>
              <a:t> </a:t>
            </a:r>
            <a:r>
              <a:rPr lang="en-US" sz="2000" err="1">
                <a:solidFill>
                  <a:schemeClr val="bg1"/>
                </a:solidFill>
              </a:rPr>
              <a:t>lưu</a:t>
            </a:r>
            <a:r>
              <a:rPr lang="en-US" sz="2000" dirty="0">
                <a:solidFill>
                  <a:schemeClr val="bg1"/>
                </a:solidFill>
              </a:rPr>
              <a:t> </a:t>
            </a:r>
            <a:r>
              <a:rPr lang="en-US" sz="2000" err="1">
                <a:solidFill>
                  <a:schemeClr val="bg1"/>
                </a:solidFill>
              </a:rPr>
              <a:t>trữ</a:t>
            </a:r>
            <a:r>
              <a:rPr lang="en-US" sz="2000" dirty="0">
                <a:solidFill>
                  <a:schemeClr val="bg1"/>
                </a:solidFill>
              </a:rPr>
              <a:t> </a:t>
            </a:r>
            <a:r>
              <a:rPr lang="en-US" sz="2000" err="1">
                <a:solidFill>
                  <a:schemeClr val="bg1"/>
                </a:solidFill>
              </a:rPr>
              <a:t>trung</a:t>
            </a:r>
            <a:r>
              <a:rPr lang="en-US" sz="2000" dirty="0">
                <a:solidFill>
                  <a:schemeClr val="bg1"/>
                </a:solidFill>
              </a:rPr>
              <a:t> </a:t>
            </a:r>
            <a:r>
              <a:rPr lang="en-US" sz="2000" err="1">
                <a:solidFill>
                  <a:schemeClr val="bg1"/>
                </a:solidFill>
              </a:rPr>
              <a:t>tâm</a:t>
            </a:r>
            <a:r>
              <a:rPr lang="en-US" sz="2000" dirty="0">
                <a:solidFill>
                  <a:schemeClr val="bg1"/>
                </a:solidFill>
              </a:rPr>
              <a:t> </a:t>
            </a:r>
            <a:r>
              <a:rPr lang="en-US" sz="2000" err="1">
                <a:solidFill>
                  <a:schemeClr val="bg1"/>
                </a:solidFill>
              </a:rPr>
              <a:t>của</a:t>
            </a:r>
            <a:r>
              <a:rPr lang="en-US" sz="2000" dirty="0">
                <a:solidFill>
                  <a:schemeClr val="bg1"/>
                </a:solidFill>
              </a:rPr>
              <a:t> </a:t>
            </a:r>
            <a:r>
              <a:rPr lang="en-US" sz="2000" err="1">
                <a:solidFill>
                  <a:schemeClr val="bg1"/>
                </a:solidFill>
              </a:rPr>
              <a:t>dự</a:t>
            </a:r>
            <a:r>
              <a:rPr lang="en-US" sz="2000" dirty="0">
                <a:solidFill>
                  <a:schemeClr val="bg1"/>
                </a:solidFill>
              </a:rPr>
              <a:t> </a:t>
            </a:r>
            <a:r>
              <a:rPr lang="en-US" sz="2000" err="1">
                <a:solidFill>
                  <a:schemeClr val="bg1"/>
                </a:solidFill>
              </a:rPr>
              <a:t>án</a:t>
            </a:r>
            <a:r>
              <a:rPr lang="en-US" sz="2000" dirty="0">
                <a:solidFill>
                  <a:schemeClr val="bg1"/>
                </a:solidFill>
              </a:rPr>
              <a:t>. </a:t>
            </a:r>
            <a:r>
              <a:rPr lang="en-US" sz="2000" err="1">
                <a:solidFill>
                  <a:schemeClr val="bg1"/>
                </a:solidFill>
              </a:rPr>
              <a:t>Để</a:t>
            </a:r>
            <a:r>
              <a:rPr lang="en-US" sz="2000" dirty="0">
                <a:solidFill>
                  <a:schemeClr val="bg1"/>
                </a:solidFill>
              </a:rPr>
              <a:t> </a:t>
            </a:r>
            <a:r>
              <a:rPr lang="en-US" sz="2000" err="1">
                <a:solidFill>
                  <a:schemeClr val="bg1"/>
                </a:solidFill>
              </a:rPr>
              <a:t>làm</a:t>
            </a:r>
            <a:r>
              <a:rPr lang="en-US" sz="2000" dirty="0">
                <a:solidFill>
                  <a:schemeClr val="bg1"/>
                </a:solidFill>
              </a:rPr>
              <a:t> </a:t>
            </a:r>
            <a:r>
              <a:rPr lang="en-US" sz="2000" err="1">
                <a:solidFill>
                  <a:schemeClr val="bg1"/>
                </a:solidFill>
              </a:rPr>
              <a:t>cho</a:t>
            </a:r>
            <a:r>
              <a:rPr lang="en-US" sz="2000" dirty="0">
                <a:solidFill>
                  <a:schemeClr val="bg1"/>
                </a:solidFill>
              </a:rPr>
              <a:t> </a:t>
            </a:r>
            <a:r>
              <a:rPr lang="en-US" sz="2000" err="1">
                <a:solidFill>
                  <a:schemeClr val="bg1"/>
                </a:solidFill>
              </a:rPr>
              <a:t>những</a:t>
            </a:r>
            <a:r>
              <a:rPr lang="en-US" sz="2000" dirty="0">
                <a:solidFill>
                  <a:schemeClr val="bg1"/>
                </a:solidFill>
              </a:rPr>
              <a:t> </a:t>
            </a:r>
            <a:r>
              <a:rPr lang="en-US" sz="2000" err="1">
                <a:solidFill>
                  <a:schemeClr val="bg1"/>
                </a:solidFill>
              </a:rPr>
              <a:t>thay</a:t>
            </a:r>
            <a:r>
              <a:rPr lang="en-US" sz="2000" dirty="0">
                <a:solidFill>
                  <a:schemeClr val="bg1"/>
                </a:solidFill>
              </a:rPr>
              <a:t> </a:t>
            </a:r>
            <a:r>
              <a:rPr lang="en-US" sz="2000" err="1">
                <a:solidFill>
                  <a:schemeClr val="bg1"/>
                </a:solidFill>
              </a:rPr>
              <a:t>đổi</a:t>
            </a:r>
            <a:r>
              <a:rPr lang="en-US" sz="2000" dirty="0">
                <a:solidFill>
                  <a:schemeClr val="bg1"/>
                </a:solidFill>
              </a:rPr>
              <a:t> </a:t>
            </a:r>
            <a:r>
              <a:rPr lang="en-US" sz="2000" err="1">
                <a:solidFill>
                  <a:schemeClr val="bg1"/>
                </a:solidFill>
              </a:rPr>
              <a:t>này</a:t>
            </a:r>
            <a:r>
              <a:rPr lang="en-US" sz="2000" dirty="0">
                <a:solidFill>
                  <a:schemeClr val="bg1"/>
                </a:solidFill>
              </a:rPr>
              <a:t> </a:t>
            </a:r>
            <a:r>
              <a:rPr lang="en-US" sz="2000" err="1">
                <a:solidFill>
                  <a:schemeClr val="bg1"/>
                </a:solidFill>
              </a:rPr>
              <a:t>có</a:t>
            </a:r>
            <a:r>
              <a:rPr lang="en-US" sz="2000" dirty="0">
                <a:solidFill>
                  <a:schemeClr val="bg1"/>
                </a:solidFill>
              </a:rPr>
              <a:t> </a:t>
            </a:r>
            <a:r>
              <a:rPr lang="en-US" sz="2000" err="1">
                <a:solidFill>
                  <a:schemeClr val="bg1"/>
                </a:solidFill>
              </a:rPr>
              <a:t>hiệu</a:t>
            </a:r>
            <a:r>
              <a:rPr lang="en-US" sz="2000" dirty="0">
                <a:solidFill>
                  <a:schemeClr val="bg1"/>
                </a:solidFill>
              </a:rPr>
              <a:t> </a:t>
            </a:r>
            <a:r>
              <a:rPr lang="en-US" sz="2000" err="1">
                <a:solidFill>
                  <a:schemeClr val="bg1"/>
                </a:solidFill>
              </a:rPr>
              <a:t>lực</a:t>
            </a:r>
            <a:r>
              <a:rPr lang="en-US" sz="2000" dirty="0">
                <a:solidFill>
                  <a:schemeClr val="bg1"/>
                </a:solidFill>
              </a:rPr>
              <a:t>, </a:t>
            </a:r>
            <a:r>
              <a:rPr lang="en-US" sz="2000" err="1">
                <a:solidFill>
                  <a:schemeClr val="bg1"/>
                </a:solidFill>
              </a:rPr>
              <a:t>mã</a:t>
            </a:r>
            <a:r>
              <a:rPr lang="en-US" sz="2000" dirty="0">
                <a:solidFill>
                  <a:schemeClr val="bg1"/>
                </a:solidFill>
              </a:rPr>
              <a:t> </a:t>
            </a:r>
            <a:r>
              <a:rPr lang="en-US" sz="2000" err="1">
                <a:solidFill>
                  <a:schemeClr val="bg1"/>
                </a:solidFill>
              </a:rPr>
              <a:t>nguồn</a:t>
            </a:r>
            <a:r>
              <a:rPr lang="en-US" sz="2000" dirty="0">
                <a:solidFill>
                  <a:schemeClr val="bg1"/>
                </a:solidFill>
              </a:rPr>
              <a:t> </a:t>
            </a:r>
            <a:r>
              <a:rPr lang="en-US" sz="2000" err="1">
                <a:solidFill>
                  <a:schemeClr val="bg1"/>
                </a:solidFill>
              </a:rPr>
              <a:t>đã</a:t>
            </a:r>
            <a:r>
              <a:rPr lang="en-US" sz="2000" dirty="0">
                <a:solidFill>
                  <a:schemeClr val="bg1"/>
                </a:solidFill>
              </a:rPr>
              <a:t> </a:t>
            </a:r>
            <a:r>
              <a:rPr lang="en-US" sz="2000" err="1">
                <a:solidFill>
                  <a:schemeClr val="bg1"/>
                </a:solidFill>
              </a:rPr>
              <a:t>được</a:t>
            </a:r>
            <a:r>
              <a:rPr lang="en-US" sz="2000" dirty="0">
                <a:solidFill>
                  <a:schemeClr val="bg1"/>
                </a:solidFill>
              </a:rPr>
              <a:t> </a:t>
            </a:r>
            <a:r>
              <a:rPr lang="en-US" sz="2000" err="1">
                <a:solidFill>
                  <a:schemeClr val="bg1"/>
                </a:solidFill>
              </a:rPr>
              <a:t>sửa</a:t>
            </a:r>
            <a:r>
              <a:rPr lang="en-US" sz="2000" dirty="0">
                <a:solidFill>
                  <a:schemeClr val="bg1"/>
                </a:solidFill>
              </a:rPr>
              <a:t> </a:t>
            </a:r>
            <a:r>
              <a:rPr lang="en-US" sz="2000" err="1">
                <a:solidFill>
                  <a:schemeClr val="bg1"/>
                </a:solidFill>
              </a:rPr>
              <a:t>đổi</a:t>
            </a:r>
            <a:r>
              <a:rPr lang="en-US" sz="2000" dirty="0">
                <a:solidFill>
                  <a:schemeClr val="bg1"/>
                </a:solidFill>
              </a:rPr>
              <a:t> </a:t>
            </a:r>
            <a:r>
              <a:rPr lang="en-US" sz="2000" err="1">
                <a:solidFill>
                  <a:schemeClr val="bg1"/>
                </a:solidFill>
              </a:rPr>
              <a:t>cần</a:t>
            </a:r>
            <a:r>
              <a:rPr lang="en-US" sz="2000" dirty="0">
                <a:solidFill>
                  <a:schemeClr val="bg1"/>
                </a:solidFill>
              </a:rPr>
              <a:t> </a:t>
            </a:r>
            <a:r>
              <a:rPr lang="en-US" sz="2000" err="1">
                <a:solidFill>
                  <a:schemeClr val="bg1"/>
                </a:solidFill>
              </a:rPr>
              <a:t>được</a:t>
            </a:r>
            <a:r>
              <a:rPr lang="en-US" sz="2000" dirty="0">
                <a:solidFill>
                  <a:schemeClr val="bg1"/>
                </a:solidFill>
              </a:rPr>
              <a:t> </a:t>
            </a:r>
            <a:r>
              <a:rPr lang="en-US" sz="2000" err="1">
                <a:solidFill>
                  <a:schemeClr val="bg1"/>
                </a:solidFill>
              </a:rPr>
              <a:t>biên</a:t>
            </a:r>
            <a:r>
              <a:rPr lang="en-US" sz="2000" dirty="0">
                <a:solidFill>
                  <a:schemeClr val="bg1"/>
                </a:solidFill>
              </a:rPr>
              <a:t> </a:t>
            </a:r>
            <a:r>
              <a:rPr lang="en-US" sz="2000" err="1">
                <a:solidFill>
                  <a:schemeClr val="bg1"/>
                </a:solidFill>
              </a:rPr>
              <a:t>dịch</a:t>
            </a:r>
            <a:r>
              <a:rPr lang="en-US" sz="2000" dirty="0">
                <a:solidFill>
                  <a:schemeClr val="bg1"/>
                </a:solidFill>
              </a:rPr>
              <a:t> </a:t>
            </a:r>
            <a:r>
              <a:rPr lang="en-US" sz="2000" err="1">
                <a:solidFill>
                  <a:schemeClr val="bg1"/>
                </a:solidFill>
              </a:rPr>
              <a:t>lại</a:t>
            </a:r>
            <a:r>
              <a:rPr lang="en-US" sz="2000" dirty="0">
                <a:solidFill>
                  <a:schemeClr val="bg1"/>
                </a:solidFill>
              </a:rPr>
              <a:t> </a:t>
            </a:r>
            <a:r>
              <a:rPr lang="en-US" sz="2000" err="1">
                <a:solidFill>
                  <a:schemeClr val="bg1"/>
                </a:solidFill>
              </a:rPr>
              <a:t>và</a:t>
            </a:r>
            <a:r>
              <a:rPr lang="en-US" sz="2000" dirty="0">
                <a:solidFill>
                  <a:schemeClr val="bg1"/>
                </a:solidFill>
              </a:rPr>
              <a:t> </a:t>
            </a:r>
            <a:r>
              <a:rPr lang="en-US" sz="2000" err="1">
                <a:solidFill>
                  <a:schemeClr val="bg1"/>
                </a:solidFill>
              </a:rPr>
              <a:t>liên</a:t>
            </a:r>
            <a:r>
              <a:rPr lang="en-US" sz="2000" dirty="0">
                <a:solidFill>
                  <a:schemeClr val="bg1"/>
                </a:solidFill>
              </a:rPr>
              <a:t> </a:t>
            </a:r>
            <a:r>
              <a:rPr lang="en-US" sz="2000" err="1">
                <a:solidFill>
                  <a:schemeClr val="bg1"/>
                </a:solidFill>
              </a:rPr>
              <a:t>kết</a:t>
            </a:r>
            <a:r>
              <a:rPr lang="en-US" sz="2000" dirty="0">
                <a:solidFill>
                  <a:schemeClr val="bg1"/>
                </a:solidFill>
              </a:rPr>
              <a:t> </a:t>
            </a:r>
            <a:r>
              <a:rPr lang="en-US" sz="2000" err="1">
                <a:solidFill>
                  <a:schemeClr val="bg1"/>
                </a:solidFill>
              </a:rPr>
              <a:t>đều</a:t>
            </a:r>
            <a:r>
              <a:rPr lang="en-US" sz="2000" dirty="0">
                <a:solidFill>
                  <a:schemeClr val="bg1"/>
                </a:solidFill>
              </a:rPr>
              <a:t> </a:t>
            </a:r>
            <a:r>
              <a:rPr lang="en-US" sz="2000" err="1">
                <a:solidFill>
                  <a:schemeClr val="bg1"/>
                </a:solidFill>
              </a:rPr>
              <a:t>đặn</a:t>
            </a:r>
            <a:r>
              <a:rPr lang="en-US" sz="2000" dirty="0">
                <a:solidFill>
                  <a:schemeClr val="bg1"/>
                </a:solidFill>
              </a:rPr>
              <a:t>. Các </a:t>
            </a:r>
            <a:r>
              <a:rPr lang="en-US" sz="2000" err="1">
                <a:solidFill>
                  <a:schemeClr val="bg1"/>
                </a:solidFill>
              </a:rPr>
              <a:t>cộng</a:t>
            </a:r>
            <a:r>
              <a:rPr lang="en-US" sz="2000" dirty="0">
                <a:solidFill>
                  <a:schemeClr val="bg1"/>
                </a:solidFill>
              </a:rPr>
              <a:t> </a:t>
            </a:r>
            <a:r>
              <a:rPr lang="en-US" sz="2000" err="1">
                <a:solidFill>
                  <a:schemeClr val="bg1"/>
                </a:solidFill>
              </a:rPr>
              <a:t>đồng</a:t>
            </a:r>
            <a:r>
              <a:rPr lang="en-US" sz="2000" dirty="0">
                <a:solidFill>
                  <a:schemeClr val="bg1"/>
                </a:solidFill>
              </a:rPr>
              <a:t> </a:t>
            </a:r>
            <a:r>
              <a:rPr lang="en-US" sz="2000" err="1">
                <a:solidFill>
                  <a:schemeClr val="bg1"/>
                </a:solidFill>
              </a:rPr>
              <a:t>phát</a:t>
            </a:r>
            <a:r>
              <a:rPr lang="en-US" sz="2000" dirty="0">
                <a:solidFill>
                  <a:schemeClr val="bg1"/>
                </a:solidFill>
              </a:rPr>
              <a:t> </a:t>
            </a:r>
            <a:r>
              <a:rPr lang="en-US" sz="2000" err="1">
                <a:solidFill>
                  <a:schemeClr val="bg1"/>
                </a:solidFill>
              </a:rPr>
              <a:t>triển</a:t>
            </a:r>
            <a:r>
              <a:rPr lang="en-US" sz="2000" dirty="0">
                <a:solidFill>
                  <a:schemeClr val="bg1"/>
                </a:solidFill>
              </a:rPr>
              <a:t> </a:t>
            </a:r>
            <a:r>
              <a:rPr lang="en-US" sz="2000" err="1">
                <a:solidFill>
                  <a:schemeClr val="bg1"/>
                </a:solidFill>
              </a:rPr>
              <a:t>thường</a:t>
            </a:r>
            <a:r>
              <a:rPr lang="en-US" sz="2000" dirty="0">
                <a:solidFill>
                  <a:schemeClr val="bg1"/>
                </a:solidFill>
              </a:rPr>
              <a:t> </a:t>
            </a:r>
            <a:r>
              <a:rPr lang="en-US" sz="2000" err="1">
                <a:solidFill>
                  <a:schemeClr val="bg1"/>
                </a:solidFill>
              </a:rPr>
              <a:t>có</a:t>
            </a:r>
            <a:r>
              <a:rPr lang="en-US" sz="2000" dirty="0">
                <a:solidFill>
                  <a:schemeClr val="bg1"/>
                </a:solidFill>
              </a:rPr>
              <a:t> </a:t>
            </a:r>
            <a:r>
              <a:rPr lang="en-US" sz="2000" err="1">
                <a:solidFill>
                  <a:schemeClr val="bg1"/>
                </a:solidFill>
              </a:rPr>
              <a:t>một</a:t>
            </a:r>
            <a:r>
              <a:rPr lang="en-US" sz="2000" dirty="0">
                <a:solidFill>
                  <a:schemeClr val="bg1"/>
                </a:solidFill>
              </a:rPr>
              <a:t> </a:t>
            </a:r>
            <a:r>
              <a:rPr lang="en-US" sz="2000" err="1">
                <a:solidFill>
                  <a:schemeClr val="bg1"/>
                </a:solidFill>
              </a:rPr>
              <a:t>nhóm</a:t>
            </a:r>
            <a:r>
              <a:rPr lang="en-US" sz="2000" dirty="0">
                <a:solidFill>
                  <a:schemeClr val="bg1"/>
                </a:solidFill>
              </a:rPr>
              <a:t> </a:t>
            </a:r>
            <a:r>
              <a:rPr lang="en-US" sz="2000" err="1">
                <a:solidFill>
                  <a:schemeClr val="bg1"/>
                </a:solidFill>
              </a:rPr>
              <a:t>xây</a:t>
            </a:r>
            <a:r>
              <a:rPr lang="en-US" sz="2000" dirty="0">
                <a:solidFill>
                  <a:schemeClr val="bg1"/>
                </a:solidFill>
              </a:rPr>
              <a:t> </a:t>
            </a:r>
            <a:r>
              <a:rPr lang="en-US" sz="2000" err="1">
                <a:solidFill>
                  <a:schemeClr val="bg1"/>
                </a:solidFill>
              </a:rPr>
              <a:t>dựng</a:t>
            </a:r>
            <a:r>
              <a:rPr lang="en-US" sz="2000" dirty="0">
                <a:solidFill>
                  <a:schemeClr val="bg1"/>
                </a:solidFill>
              </a:rPr>
              <a:t> </a:t>
            </a:r>
            <a:r>
              <a:rPr lang="en-US" sz="2000" err="1">
                <a:solidFill>
                  <a:schemeClr val="bg1"/>
                </a:solidFill>
              </a:rPr>
              <a:t>riêng</a:t>
            </a:r>
            <a:r>
              <a:rPr lang="en-US" sz="2000" dirty="0">
                <a:solidFill>
                  <a:schemeClr val="bg1"/>
                </a:solidFill>
              </a:rPr>
              <a:t> </a:t>
            </a:r>
            <a:r>
              <a:rPr lang="en-US" sz="2000" err="1">
                <a:solidFill>
                  <a:schemeClr val="bg1"/>
                </a:solidFill>
              </a:rPr>
              <a:t>để</a:t>
            </a:r>
            <a:r>
              <a:rPr lang="en-US" sz="2000" dirty="0">
                <a:solidFill>
                  <a:schemeClr val="bg1"/>
                </a:solidFill>
              </a:rPr>
              <a:t> </a:t>
            </a:r>
            <a:r>
              <a:rPr lang="en-US" sz="2000" err="1">
                <a:solidFill>
                  <a:schemeClr val="bg1"/>
                </a:solidFill>
              </a:rPr>
              <a:t>thực</a:t>
            </a:r>
            <a:r>
              <a:rPr lang="en-US" sz="2000" dirty="0">
                <a:solidFill>
                  <a:schemeClr val="bg1"/>
                </a:solidFill>
              </a:rPr>
              <a:t> </a:t>
            </a:r>
            <a:r>
              <a:rPr lang="en-US" sz="2000" err="1">
                <a:solidFill>
                  <a:schemeClr val="bg1"/>
                </a:solidFill>
              </a:rPr>
              <a:t>hiện</a:t>
            </a:r>
            <a:r>
              <a:rPr lang="en-US" sz="2000" dirty="0">
                <a:solidFill>
                  <a:schemeClr val="bg1"/>
                </a:solidFill>
              </a:rPr>
              <a:t> </a:t>
            </a:r>
            <a:r>
              <a:rPr lang="en-US" sz="2000" err="1">
                <a:solidFill>
                  <a:schemeClr val="bg1"/>
                </a:solidFill>
              </a:rPr>
              <a:t>nhiệm</a:t>
            </a:r>
            <a:r>
              <a:rPr lang="en-US" sz="2000" dirty="0">
                <a:solidFill>
                  <a:schemeClr val="bg1"/>
                </a:solidFill>
              </a:rPr>
              <a:t> </a:t>
            </a:r>
            <a:r>
              <a:rPr lang="en-US" sz="2000" err="1">
                <a:solidFill>
                  <a:schemeClr val="bg1"/>
                </a:solidFill>
              </a:rPr>
              <a:t>vụ</a:t>
            </a:r>
            <a:r>
              <a:rPr lang="en-US" sz="2000" dirty="0">
                <a:solidFill>
                  <a:schemeClr val="bg1"/>
                </a:solidFill>
              </a:rPr>
              <a:t> </a:t>
            </a:r>
            <a:r>
              <a:rPr lang="en-US" sz="2000" err="1">
                <a:solidFill>
                  <a:schemeClr val="bg1"/>
                </a:solidFill>
              </a:rPr>
              <a:t>này</a:t>
            </a:r>
            <a:r>
              <a:rPr lang="en-US" sz="2000" dirty="0">
                <a:solidFill>
                  <a:schemeClr val="bg1"/>
                </a:solidFill>
              </a:rPr>
              <a:t>.</a:t>
            </a:r>
          </a:p>
        </p:txBody>
      </p:sp>
      <p:sp>
        <p:nvSpPr>
          <p:cNvPr id="2" name="Tiêu đề 1">
            <a:extLst>
              <a:ext uri="{FF2B5EF4-FFF2-40B4-BE49-F238E27FC236}">
                <a16:creationId xmlns:a16="http://schemas.microsoft.com/office/drawing/2014/main" id="{18CF484A-DE4B-381A-D66D-0D8C76030D00}"/>
              </a:ext>
            </a:extLst>
          </p:cNvPr>
          <p:cNvSpPr>
            <a:spLocks noGrp="1"/>
          </p:cNvSpPr>
          <p:nvPr>
            <p:ph type="title"/>
          </p:nvPr>
        </p:nvSpPr>
        <p:spPr>
          <a:xfrm>
            <a:off x="6131397" y="2142617"/>
            <a:ext cx="5916145" cy="764102"/>
          </a:xfrm>
        </p:spPr>
        <p:txBody>
          <a:bodyPr vert="horz" lIns="91440" tIns="45720" rIns="91440" bIns="45720" rtlCol="0" anchor="b">
            <a:normAutofit/>
          </a:bodyPr>
          <a:lstStyle/>
          <a:p>
            <a:pPr>
              <a:lnSpc>
                <a:spcPct val="90000"/>
              </a:lnSpc>
            </a:pPr>
            <a:r>
              <a:rPr lang="en-US" sz="2500" dirty="0"/>
              <a:t>Software building</a:t>
            </a:r>
            <a:endParaRPr lang="en-US" sz="2500" dirty="0">
              <a:ea typeface="Segoe UI Black"/>
            </a:endParaRPr>
          </a:p>
        </p:txBody>
      </p:sp>
    </p:spTree>
    <p:extLst>
      <p:ext uri="{BB962C8B-B14F-4D97-AF65-F5344CB8AC3E}">
        <p14:creationId xmlns:p14="http://schemas.microsoft.com/office/powerpoint/2010/main" val="3872670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1">
            <a:extLst>
              <a:ext uri="{FF2B5EF4-FFF2-40B4-BE49-F238E27FC236}">
                <a16:creationId xmlns:a16="http://schemas.microsoft.com/office/drawing/2014/main" id="{6BC377B7-18F1-42AD-A1DD-E1D6A5B27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4" descr="Digital numbers and charts">
            <a:extLst>
              <a:ext uri="{FF2B5EF4-FFF2-40B4-BE49-F238E27FC236}">
                <a16:creationId xmlns:a16="http://schemas.microsoft.com/office/drawing/2014/main" id="{973801E4-C609-4B47-F670-088D15146333}"/>
              </a:ext>
            </a:extLst>
          </p:cNvPr>
          <p:cNvPicPr>
            <a:picLocks noChangeAspect="1"/>
          </p:cNvPicPr>
          <p:nvPr/>
        </p:nvPicPr>
        <p:blipFill rotWithShape="1">
          <a:blip r:embed="rId2"/>
          <a:srcRect l="4444" r="1" b="1"/>
          <a:stretch/>
        </p:blipFill>
        <p:spPr>
          <a:xfrm>
            <a:off x="20" y="10"/>
            <a:ext cx="12191980" cy="6857990"/>
          </a:xfrm>
          <a:prstGeom prst="rect">
            <a:avLst/>
          </a:prstGeom>
        </p:spPr>
      </p:pic>
      <p:sp>
        <p:nvSpPr>
          <p:cNvPr id="37" name="Rectangle 33">
            <a:extLst>
              <a:ext uri="{FF2B5EF4-FFF2-40B4-BE49-F238E27FC236}">
                <a16:creationId xmlns:a16="http://schemas.microsoft.com/office/drawing/2014/main" id="{B41841A4-7885-47BE-9A2A-B2602CA1A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604" y="644652"/>
            <a:ext cx="10908792" cy="556869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Hình ảnh 2" descr="Ảnh có chứa ảnh chụp màn hình, Hình chữ nhật, hình vuông, thiết kế&#10;&#10;Mô tả được tự động tạo">
            <a:extLst>
              <a:ext uri="{FF2B5EF4-FFF2-40B4-BE49-F238E27FC236}">
                <a16:creationId xmlns:a16="http://schemas.microsoft.com/office/drawing/2014/main" id="{47DE0A20-E7A2-9BA1-B8C6-ABC1D51CA620}"/>
              </a:ext>
            </a:extLst>
          </p:cNvPr>
          <p:cNvPicPr>
            <a:picLocks noChangeAspect="1"/>
          </p:cNvPicPr>
          <p:nvPr/>
        </p:nvPicPr>
        <p:blipFill>
          <a:blip r:embed="rId3"/>
          <a:stretch>
            <a:fillRect/>
          </a:stretch>
        </p:blipFill>
        <p:spPr>
          <a:xfrm>
            <a:off x="8470006" y="2792678"/>
            <a:ext cx="3537396" cy="2775178"/>
          </a:xfrm>
          <a:prstGeom prst="rect">
            <a:avLst/>
          </a:prstGeom>
        </p:spPr>
      </p:pic>
      <p:pic>
        <p:nvPicPr>
          <p:cNvPr id="7" name="Hình ảnh 6" descr="Ảnh có chứa ảnh chụp màn hình, Hình chữ nhật, hình vuông, thiết kế&#10;&#10;Mô tả được tự động tạo">
            <a:extLst>
              <a:ext uri="{FF2B5EF4-FFF2-40B4-BE49-F238E27FC236}">
                <a16:creationId xmlns:a16="http://schemas.microsoft.com/office/drawing/2014/main" id="{E0742BEF-A2CA-C734-57FF-F6AFF4C15E8A}"/>
              </a:ext>
            </a:extLst>
          </p:cNvPr>
          <p:cNvPicPr>
            <a:picLocks noChangeAspect="1"/>
          </p:cNvPicPr>
          <p:nvPr/>
        </p:nvPicPr>
        <p:blipFill>
          <a:blip r:embed="rId4"/>
          <a:stretch>
            <a:fillRect/>
          </a:stretch>
        </p:blipFill>
        <p:spPr>
          <a:xfrm>
            <a:off x="538766" y="2779240"/>
            <a:ext cx="3633989" cy="2791320"/>
          </a:xfrm>
          <a:prstGeom prst="rect">
            <a:avLst/>
          </a:prstGeom>
        </p:spPr>
      </p:pic>
      <p:pic>
        <p:nvPicPr>
          <p:cNvPr id="9" name="Hình ảnh 8" descr="Ảnh có chứa ảnh chụp màn hình, Hình chữ nhật, hình vuông&#10;&#10;Mô tả được tự động tạo">
            <a:extLst>
              <a:ext uri="{FF2B5EF4-FFF2-40B4-BE49-F238E27FC236}">
                <a16:creationId xmlns:a16="http://schemas.microsoft.com/office/drawing/2014/main" id="{A44EEDB3-5061-34A5-5F95-6B4E5BCC6F35}"/>
              </a:ext>
            </a:extLst>
          </p:cNvPr>
          <p:cNvPicPr>
            <a:picLocks noChangeAspect="1"/>
          </p:cNvPicPr>
          <p:nvPr/>
        </p:nvPicPr>
        <p:blipFill>
          <a:blip r:embed="rId5"/>
          <a:stretch>
            <a:fillRect/>
          </a:stretch>
        </p:blipFill>
        <p:spPr>
          <a:xfrm>
            <a:off x="4499020" y="1574213"/>
            <a:ext cx="3709116" cy="2797324"/>
          </a:xfrm>
          <a:prstGeom prst="rect">
            <a:avLst/>
          </a:prstGeom>
        </p:spPr>
      </p:pic>
      <p:sp>
        <p:nvSpPr>
          <p:cNvPr id="10" name="Hộp Văn bản 9">
            <a:extLst>
              <a:ext uri="{FF2B5EF4-FFF2-40B4-BE49-F238E27FC236}">
                <a16:creationId xmlns:a16="http://schemas.microsoft.com/office/drawing/2014/main" id="{3D118EC3-EDC2-0478-1713-109792B3B49E}"/>
              </a:ext>
            </a:extLst>
          </p:cNvPr>
          <p:cNvSpPr txBox="1"/>
          <p:nvPr/>
        </p:nvSpPr>
        <p:spPr>
          <a:xfrm>
            <a:off x="4885386" y="181592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bg1"/>
                </a:solidFill>
              </a:rPr>
              <a:t>Private build</a:t>
            </a:r>
            <a:endParaRPr lang="vi-VN"/>
          </a:p>
        </p:txBody>
      </p:sp>
      <p:sp>
        <p:nvSpPr>
          <p:cNvPr id="11" name="Hộp Văn bản 10">
            <a:extLst>
              <a:ext uri="{FF2B5EF4-FFF2-40B4-BE49-F238E27FC236}">
                <a16:creationId xmlns:a16="http://schemas.microsoft.com/office/drawing/2014/main" id="{2B47DBCD-960A-E05F-ADC7-F6B14AF41383}"/>
              </a:ext>
            </a:extLst>
          </p:cNvPr>
          <p:cNvSpPr txBox="1"/>
          <p:nvPr/>
        </p:nvSpPr>
        <p:spPr>
          <a:xfrm>
            <a:off x="4574147" y="2191555"/>
            <a:ext cx="337641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solidFill>
                  <a:schemeClr val="bg1"/>
                </a:solidFill>
              </a:rPr>
              <a:t>Phiên</a:t>
            </a:r>
            <a:r>
              <a:rPr lang="en-US" dirty="0">
                <a:solidFill>
                  <a:schemeClr val="bg1"/>
                </a:solidFill>
              </a:rPr>
              <a:t> </a:t>
            </a:r>
            <a:r>
              <a:rPr lang="en-US" dirty="0" err="1">
                <a:solidFill>
                  <a:schemeClr val="bg1"/>
                </a:solidFill>
              </a:rPr>
              <a:t>bản</a:t>
            </a:r>
            <a:r>
              <a:rPr lang="en-US" dirty="0">
                <a:solidFill>
                  <a:schemeClr val="bg1"/>
                </a:solidFill>
              </a:rPr>
              <a:t> </a:t>
            </a:r>
            <a:r>
              <a:rPr lang="en-US" dirty="0" err="1">
                <a:solidFill>
                  <a:schemeClr val="bg1"/>
                </a:solidFill>
              </a:rPr>
              <a:t>mới</a:t>
            </a:r>
            <a:r>
              <a:rPr lang="en-US" dirty="0">
                <a:solidFill>
                  <a:schemeClr val="bg1"/>
                </a:solidFill>
              </a:rPr>
              <a:t> </a:t>
            </a:r>
            <a:r>
              <a:rPr lang="en-US" dirty="0" err="1">
                <a:solidFill>
                  <a:schemeClr val="bg1"/>
                </a:solidFill>
              </a:rPr>
              <a:t>của</a:t>
            </a:r>
            <a:r>
              <a:rPr lang="en-US" dirty="0">
                <a:solidFill>
                  <a:schemeClr val="bg1"/>
                </a:solidFill>
              </a:rPr>
              <a:t> </a:t>
            </a:r>
            <a:r>
              <a:rPr lang="en-US" dirty="0" err="1">
                <a:solidFill>
                  <a:schemeClr val="bg1"/>
                </a:solidFill>
              </a:rPr>
              <a:t>một</a:t>
            </a:r>
            <a:r>
              <a:rPr lang="en-US" dirty="0">
                <a:solidFill>
                  <a:schemeClr val="bg1"/>
                </a:solidFill>
              </a:rPr>
              <a:t> </a:t>
            </a:r>
            <a:r>
              <a:rPr lang="en-US" dirty="0" err="1">
                <a:solidFill>
                  <a:schemeClr val="bg1"/>
                </a:solidFill>
              </a:rPr>
              <a:t>nhánh</a:t>
            </a:r>
            <a:r>
              <a:rPr lang="en-US" dirty="0">
                <a:solidFill>
                  <a:schemeClr val="bg1"/>
                </a:solidFill>
              </a:rPr>
              <a:t> </a:t>
            </a:r>
            <a:r>
              <a:rPr lang="en-US" dirty="0" err="1">
                <a:solidFill>
                  <a:schemeClr val="bg1"/>
                </a:solidFill>
              </a:rPr>
              <a:t>trong</a:t>
            </a:r>
            <a:r>
              <a:rPr lang="en-US" dirty="0">
                <a:solidFill>
                  <a:schemeClr val="bg1"/>
                </a:solidFill>
              </a:rPr>
              <a:t> </a:t>
            </a:r>
            <a:r>
              <a:rPr lang="en-US" dirty="0" err="1">
                <a:solidFill>
                  <a:schemeClr val="bg1"/>
                </a:solidFill>
              </a:rPr>
              <a:t>hệ</a:t>
            </a:r>
            <a:r>
              <a:rPr lang="en-US" dirty="0">
                <a:solidFill>
                  <a:schemeClr val="bg1"/>
                </a:solidFill>
              </a:rPr>
              <a:t> </a:t>
            </a:r>
            <a:r>
              <a:rPr lang="en-US" dirty="0" err="1">
                <a:solidFill>
                  <a:schemeClr val="bg1"/>
                </a:solidFill>
              </a:rPr>
              <a:t>thống</a:t>
            </a:r>
            <a:r>
              <a:rPr lang="en-US" dirty="0">
                <a:solidFill>
                  <a:schemeClr val="bg1"/>
                </a:solidFill>
              </a:rPr>
              <a:t> </a:t>
            </a:r>
            <a:r>
              <a:rPr lang="en-US" dirty="0" err="1">
                <a:solidFill>
                  <a:schemeClr val="bg1"/>
                </a:solidFill>
              </a:rPr>
              <a:t>quản</a:t>
            </a:r>
            <a:r>
              <a:rPr lang="en-US" dirty="0">
                <a:solidFill>
                  <a:schemeClr val="bg1"/>
                </a:solidFill>
              </a:rPr>
              <a:t> </a:t>
            </a:r>
            <a:r>
              <a:rPr lang="en-US" dirty="0" err="1">
                <a:solidFill>
                  <a:schemeClr val="bg1"/>
                </a:solidFill>
              </a:rPr>
              <a:t>lý</a:t>
            </a:r>
            <a:r>
              <a:rPr lang="en-US" dirty="0">
                <a:solidFill>
                  <a:schemeClr val="bg1"/>
                </a:solidFill>
              </a:rPr>
              <a:t> </a:t>
            </a:r>
            <a:r>
              <a:rPr lang="en-US" dirty="0" err="1">
                <a:solidFill>
                  <a:schemeClr val="bg1"/>
                </a:solidFill>
              </a:rPr>
              <a:t>phiên</a:t>
            </a:r>
            <a:r>
              <a:rPr lang="en-US" dirty="0">
                <a:solidFill>
                  <a:schemeClr val="bg1"/>
                </a:solidFill>
              </a:rPr>
              <a:t> </a:t>
            </a:r>
            <a:r>
              <a:rPr lang="en-US" dirty="0" err="1">
                <a:solidFill>
                  <a:schemeClr val="bg1"/>
                </a:solidFill>
              </a:rPr>
              <a:t>bản</a:t>
            </a:r>
            <a:r>
              <a:rPr lang="en-US" dirty="0">
                <a:solidFill>
                  <a:schemeClr val="bg1"/>
                </a:solidFill>
              </a:rPr>
              <a:t> </a:t>
            </a:r>
            <a:r>
              <a:rPr lang="en-US" dirty="0" err="1">
                <a:solidFill>
                  <a:schemeClr val="bg1"/>
                </a:solidFill>
              </a:rPr>
              <a:t>phân</a:t>
            </a:r>
            <a:r>
              <a:rPr lang="en-US" dirty="0">
                <a:solidFill>
                  <a:schemeClr val="bg1"/>
                </a:solidFill>
              </a:rPr>
              <a:t> </a:t>
            </a:r>
            <a:r>
              <a:rPr lang="en-US" dirty="0" err="1">
                <a:solidFill>
                  <a:schemeClr val="bg1"/>
                </a:solidFill>
              </a:rPr>
              <a:t>tán</a:t>
            </a:r>
            <a:r>
              <a:rPr lang="en-US" dirty="0">
                <a:solidFill>
                  <a:schemeClr val="bg1"/>
                </a:solidFill>
              </a:rPr>
              <a:t> (DVCS). </a:t>
            </a:r>
            <a:r>
              <a:rPr lang="en-US" dirty="0" err="1">
                <a:solidFill>
                  <a:schemeClr val="bg1"/>
                </a:solidFill>
              </a:rPr>
              <a:t>loại</a:t>
            </a:r>
            <a:r>
              <a:rPr lang="en-US" dirty="0">
                <a:solidFill>
                  <a:schemeClr val="bg1"/>
                </a:solidFill>
              </a:rPr>
              <a:t> </a:t>
            </a:r>
            <a:r>
              <a:rPr lang="en-US" dirty="0" err="1">
                <a:solidFill>
                  <a:schemeClr val="bg1"/>
                </a:solidFill>
              </a:rPr>
              <a:t>xây</a:t>
            </a:r>
            <a:r>
              <a:rPr lang="en-US" dirty="0">
                <a:solidFill>
                  <a:schemeClr val="bg1"/>
                </a:solidFill>
              </a:rPr>
              <a:t> </a:t>
            </a:r>
            <a:r>
              <a:rPr lang="en-US" dirty="0" err="1">
                <a:solidFill>
                  <a:schemeClr val="bg1"/>
                </a:solidFill>
              </a:rPr>
              <a:t>dựng</a:t>
            </a:r>
            <a:r>
              <a:rPr lang="en-US" dirty="0">
                <a:solidFill>
                  <a:schemeClr val="bg1"/>
                </a:solidFill>
              </a:rPr>
              <a:t> </a:t>
            </a:r>
            <a:r>
              <a:rPr lang="en-US" dirty="0" err="1">
                <a:solidFill>
                  <a:schemeClr val="bg1"/>
                </a:solidFill>
              </a:rPr>
              <a:t>này</a:t>
            </a:r>
            <a:r>
              <a:rPr lang="en-US" dirty="0">
                <a:solidFill>
                  <a:schemeClr val="bg1"/>
                </a:solidFill>
              </a:rPr>
              <a:t> </a:t>
            </a:r>
            <a:r>
              <a:rPr lang="en-US" dirty="0" err="1">
                <a:solidFill>
                  <a:schemeClr val="bg1"/>
                </a:solidFill>
              </a:rPr>
              <a:t>chỉ</a:t>
            </a:r>
            <a:r>
              <a:rPr lang="en-US" dirty="0">
                <a:solidFill>
                  <a:schemeClr val="bg1"/>
                </a:solidFill>
              </a:rPr>
              <a:t> </a:t>
            </a:r>
            <a:r>
              <a:rPr lang="en-US" dirty="0" err="1">
                <a:solidFill>
                  <a:schemeClr val="bg1"/>
                </a:solidFill>
              </a:rPr>
              <a:t>hiển</a:t>
            </a:r>
            <a:r>
              <a:rPr lang="en-US" dirty="0">
                <a:solidFill>
                  <a:schemeClr val="bg1"/>
                </a:solidFill>
              </a:rPr>
              <a:t> </a:t>
            </a:r>
            <a:r>
              <a:rPr lang="en-US" dirty="0" err="1">
                <a:solidFill>
                  <a:schemeClr val="bg1"/>
                </a:solidFill>
              </a:rPr>
              <a:t>thị</a:t>
            </a:r>
            <a:r>
              <a:rPr lang="en-US" dirty="0">
                <a:solidFill>
                  <a:schemeClr val="bg1"/>
                </a:solidFill>
              </a:rPr>
              <a:t> </a:t>
            </a:r>
            <a:r>
              <a:rPr lang="en-US" dirty="0" err="1">
                <a:solidFill>
                  <a:schemeClr val="bg1"/>
                </a:solidFill>
              </a:rPr>
              <a:t>cho</a:t>
            </a:r>
            <a:r>
              <a:rPr lang="en-US" dirty="0">
                <a:solidFill>
                  <a:schemeClr val="bg1"/>
                </a:solidFill>
              </a:rPr>
              <a:t> </a:t>
            </a:r>
            <a:r>
              <a:rPr lang="en-US" dirty="0" err="1">
                <a:solidFill>
                  <a:schemeClr val="bg1"/>
                </a:solidFill>
              </a:rPr>
              <a:t>chủ</a:t>
            </a:r>
            <a:r>
              <a:rPr lang="en-US" dirty="0">
                <a:solidFill>
                  <a:schemeClr val="bg1"/>
                </a:solidFill>
              </a:rPr>
              <a:t> </a:t>
            </a:r>
            <a:r>
              <a:rPr lang="en-US" dirty="0" err="1">
                <a:solidFill>
                  <a:schemeClr val="bg1"/>
                </a:solidFill>
              </a:rPr>
              <a:t>sở</a:t>
            </a:r>
            <a:r>
              <a:rPr lang="en-US" dirty="0">
                <a:solidFill>
                  <a:schemeClr val="bg1"/>
                </a:solidFill>
              </a:rPr>
              <a:t> </a:t>
            </a:r>
            <a:r>
              <a:rPr lang="en-US" dirty="0" err="1">
                <a:solidFill>
                  <a:schemeClr val="bg1"/>
                </a:solidFill>
              </a:rPr>
              <a:t>hữu</a:t>
            </a:r>
            <a:r>
              <a:rPr lang="en-US" dirty="0">
                <a:solidFill>
                  <a:schemeClr val="bg1"/>
                </a:solidFill>
              </a:rPr>
              <a:t> </a:t>
            </a:r>
            <a:r>
              <a:rPr lang="en-US" dirty="0" err="1">
                <a:solidFill>
                  <a:schemeClr val="bg1"/>
                </a:solidFill>
              </a:rPr>
              <a:t>của</a:t>
            </a:r>
            <a:r>
              <a:rPr lang="en-US" dirty="0">
                <a:solidFill>
                  <a:schemeClr val="bg1"/>
                </a:solidFill>
              </a:rPr>
              <a:t> </a:t>
            </a:r>
            <a:r>
              <a:rPr lang="en-US" dirty="0" err="1">
                <a:solidFill>
                  <a:schemeClr val="bg1"/>
                </a:solidFill>
              </a:rPr>
              <a:t>nó</a:t>
            </a:r>
            <a:r>
              <a:rPr lang="en-US" dirty="0">
                <a:solidFill>
                  <a:schemeClr val="bg1"/>
                </a:solidFill>
              </a:rPr>
              <a:t> </a:t>
            </a:r>
            <a:r>
              <a:rPr lang="en-US" dirty="0" err="1">
                <a:solidFill>
                  <a:schemeClr val="bg1"/>
                </a:solidFill>
              </a:rPr>
              <a:t>và</a:t>
            </a:r>
            <a:r>
              <a:rPr lang="en-US" dirty="0">
                <a:solidFill>
                  <a:schemeClr val="bg1"/>
                </a:solidFill>
              </a:rPr>
              <a:t> </a:t>
            </a:r>
            <a:r>
              <a:rPr lang="en-US" dirty="0" err="1">
                <a:solidFill>
                  <a:schemeClr val="bg1"/>
                </a:solidFill>
              </a:rPr>
              <a:t>anh</a:t>
            </a:r>
            <a:r>
              <a:rPr lang="en-US" dirty="0">
                <a:solidFill>
                  <a:schemeClr val="bg1"/>
                </a:solidFill>
              </a:rPr>
              <a:t> ta </a:t>
            </a:r>
            <a:r>
              <a:rPr lang="en-US" dirty="0" err="1">
                <a:solidFill>
                  <a:schemeClr val="bg1"/>
                </a:solidFill>
              </a:rPr>
              <a:t>có</a:t>
            </a:r>
            <a:r>
              <a:rPr lang="en-US" dirty="0">
                <a:solidFill>
                  <a:schemeClr val="bg1"/>
                </a:solidFill>
              </a:rPr>
              <a:t> </a:t>
            </a:r>
            <a:r>
              <a:rPr lang="en-US" dirty="0" err="1">
                <a:solidFill>
                  <a:schemeClr val="bg1"/>
                </a:solidFill>
              </a:rPr>
              <a:t>thể</a:t>
            </a:r>
            <a:r>
              <a:rPr lang="en-US" dirty="0">
                <a:solidFill>
                  <a:schemeClr val="bg1"/>
                </a:solidFill>
              </a:rPr>
              <a:t> </a:t>
            </a:r>
            <a:r>
              <a:rPr lang="en-US" dirty="0" err="1">
                <a:solidFill>
                  <a:schemeClr val="bg1"/>
                </a:solidFill>
              </a:rPr>
              <a:t>truy</a:t>
            </a:r>
            <a:r>
              <a:rPr lang="en-US" dirty="0">
                <a:solidFill>
                  <a:schemeClr val="bg1"/>
                </a:solidFill>
              </a:rPr>
              <a:t> </a:t>
            </a:r>
            <a:r>
              <a:rPr lang="en-US" dirty="0" err="1">
                <a:solidFill>
                  <a:schemeClr val="bg1"/>
                </a:solidFill>
              </a:rPr>
              <a:t>cập</a:t>
            </a:r>
            <a:r>
              <a:rPr lang="en-US" dirty="0">
                <a:solidFill>
                  <a:schemeClr val="bg1"/>
                </a:solidFill>
              </a:rPr>
              <a:t> </a:t>
            </a:r>
            <a:r>
              <a:rPr lang="en-US" dirty="0" err="1">
                <a:solidFill>
                  <a:schemeClr val="bg1"/>
                </a:solidFill>
              </a:rPr>
              <a:t>nó</a:t>
            </a:r>
            <a:r>
              <a:rPr lang="en-US" dirty="0">
                <a:solidFill>
                  <a:schemeClr val="bg1"/>
                </a:solidFill>
              </a:rPr>
              <a:t> </a:t>
            </a:r>
            <a:r>
              <a:rPr lang="en-US" dirty="0" err="1">
                <a:solidFill>
                  <a:schemeClr val="bg1"/>
                </a:solidFill>
              </a:rPr>
              <a:t>cục</a:t>
            </a:r>
            <a:r>
              <a:rPr lang="en-US" dirty="0">
                <a:solidFill>
                  <a:schemeClr val="bg1"/>
                </a:solidFill>
              </a:rPr>
              <a:t> </a:t>
            </a:r>
            <a:r>
              <a:rPr lang="en-US" dirty="0" err="1">
                <a:solidFill>
                  <a:schemeClr val="bg1"/>
                </a:solidFill>
              </a:rPr>
              <a:t>bộ</a:t>
            </a:r>
            <a:r>
              <a:rPr lang="en-US" dirty="0">
                <a:solidFill>
                  <a:schemeClr val="bg1"/>
                </a:solidFill>
              </a:rPr>
              <a:t> </a:t>
            </a:r>
            <a:r>
              <a:rPr lang="en-US" dirty="0" err="1">
                <a:solidFill>
                  <a:schemeClr val="bg1"/>
                </a:solidFill>
              </a:rPr>
              <a:t>ngay</a:t>
            </a:r>
            <a:r>
              <a:rPr lang="en-US" dirty="0">
                <a:solidFill>
                  <a:schemeClr val="bg1"/>
                </a:solidFill>
              </a:rPr>
              <a:t> </a:t>
            </a:r>
            <a:r>
              <a:rPr lang="en-US" dirty="0" err="1">
                <a:solidFill>
                  <a:schemeClr val="bg1"/>
                </a:solidFill>
              </a:rPr>
              <a:t>cả</a:t>
            </a:r>
            <a:r>
              <a:rPr lang="en-US" dirty="0">
                <a:solidFill>
                  <a:schemeClr val="bg1"/>
                </a:solidFill>
              </a:rPr>
              <a:t> </a:t>
            </a:r>
            <a:r>
              <a:rPr lang="en-US" dirty="0" err="1">
                <a:solidFill>
                  <a:schemeClr val="bg1"/>
                </a:solidFill>
              </a:rPr>
              <a:t>khi</a:t>
            </a:r>
            <a:r>
              <a:rPr lang="en-US" dirty="0">
                <a:solidFill>
                  <a:schemeClr val="bg1"/>
                </a:solidFill>
              </a:rPr>
              <a:t> </a:t>
            </a:r>
            <a:r>
              <a:rPr lang="en-US" dirty="0" err="1">
                <a:solidFill>
                  <a:schemeClr val="bg1"/>
                </a:solidFill>
              </a:rPr>
              <a:t>làm</a:t>
            </a:r>
            <a:r>
              <a:rPr lang="en-US" dirty="0">
                <a:solidFill>
                  <a:schemeClr val="bg1"/>
                </a:solidFill>
              </a:rPr>
              <a:t> </a:t>
            </a:r>
            <a:r>
              <a:rPr lang="en-US" dirty="0" err="1">
                <a:solidFill>
                  <a:schemeClr val="bg1"/>
                </a:solidFill>
              </a:rPr>
              <a:t>việc</a:t>
            </a:r>
            <a:r>
              <a:rPr lang="en-US" dirty="0">
                <a:solidFill>
                  <a:schemeClr val="bg1"/>
                </a:solidFill>
              </a:rPr>
              <a:t> </a:t>
            </a:r>
            <a:r>
              <a:rPr lang="en-US" dirty="0" err="1">
                <a:solidFill>
                  <a:schemeClr val="bg1"/>
                </a:solidFill>
              </a:rPr>
              <a:t>ngoại</a:t>
            </a:r>
            <a:r>
              <a:rPr lang="en-US" dirty="0">
                <a:solidFill>
                  <a:schemeClr val="bg1"/>
                </a:solidFill>
              </a:rPr>
              <a:t> </a:t>
            </a:r>
            <a:r>
              <a:rPr lang="en-US" dirty="0" err="1">
                <a:solidFill>
                  <a:schemeClr val="bg1"/>
                </a:solidFill>
              </a:rPr>
              <a:t>tuyến</a:t>
            </a:r>
            <a:r>
              <a:rPr lang="en-US" dirty="0">
                <a:solidFill>
                  <a:schemeClr val="bg1"/>
                </a:solidFill>
              </a:rPr>
              <a:t>.</a:t>
            </a:r>
          </a:p>
        </p:txBody>
      </p:sp>
      <p:sp>
        <p:nvSpPr>
          <p:cNvPr id="12" name="Hộp Văn bản 11">
            <a:extLst>
              <a:ext uri="{FF2B5EF4-FFF2-40B4-BE49-F238E27FC236}">
                <a16:creationId xmlns:a16="http://schemas.microsoft.com/office/drawing/2014/main" id="{9F90DD72-AE8E-F2E2-A286-93FDC5A8D341}"/>
              </a:ext>
            </a:extLst>
          </p:cNvPr>
          <p:cNvSpPr txBox="1"/>
          <p:nvPr/>
        </p:nvSpPr>
        <p:spPr>
          <a:xfrm>
            <a:off x="860738" y="302868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bg1"/>
                </a:solidFill>
                <a:ea typeface="+mn-lt"/>
                <a:cs typeface="+mn-lt"/>
              </a:rPr>
              <a:t>Integration build</a:t>
            </a:r>
            <a:endParaRPr lang="vi-VN" dirty="0">
              <a:solidFill>
                <a:schemeClr val="bg1"/>
              </a:solidFill>
              <a:ea typeface="+mn-lt"/>
              <a:cs typeface="+mn-lt"/>
            </a:endParaRPr>
          </a:p>
        </p:txBody>
      </p:sp>
      <p:sp>
        <p:nvSpPr>
          <p:cNvPr id="13" name="Hộp Văn bản 12">
            <a:extLst>
              <a:ext uri="{FF2B5EF4-FFF2-40B4-BE49-F238E27FC236}">
                <a16:creationId xmlns:a16="http://schemas.microsoft.com/office/drawing/2014/main" id="{682756F8-A70C-9DB2-1973-D2118313397A}"/>
              </a:ext>
            </a:extLst>
          </p:cNvPr>
          <p:cNvSpPr txBox="1"/>
          <p:nvPr/>
        </p:nvSpPr>
        <p:spPr>
          <a:xfrm>
            <a:off x="549499" y="3404315"/>
            <a:ext cx="337641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ea typeface="+mn-lt"/>
                <a:cs typeface="+mn-lt"/>
              </a:rPr>
              <a:t>Một </a:t>
            </a:r>
            <a:r>
              <a:rPr lang="en-US" dirty="0" err="1">
                <a:solidFill>
                  <a:schemeClr val="bg1"/>
                </a:solidFill>
                <a:ea typeface="+mn-lt"/>
                <a:cs typeface="+mn-lt"/>
              </a:rPr>
              <a:t>phiên</a:t>
            </a:r>
            <a:r>
              <a:rPr lang="en-US" dirty="0">
                <a:solidFill>
                  <a:schemeClr val="bg1"/>
                </a:solidFill>
                <a:ea typeface="+mn-lt"/>
                <a:cs typeface="+mn-lt"/>
              </a:rPr>
              <a:t> </a:t>
            </a:r>
            <a:r>
              <a:rPr lang="en-US" dirty="0" err="1">
                <a:solidFill>
                  <a:schemeClr val="bg1"/>
                </a:solidFill>
                <a:ea typeface="+mn-lt"/>
                <a:cs typeface="+mn-lt"/>
              </a:rPr>
              <a:t>bản</a:t>
            </a:r>
            <a:r>
              <a:rPr lang="en-US" dirty="0">
                <a:solidFill>
                  <a:schemeClr val="bg1"/>
                </a:solidFill>
                <a:ea typeface="+mn-lt"/>
                <a:cs typeface="+mn-lt"/>
              </a:rPr>
              <a:t> </a:t>
            </a:r>
            <a:r>
              <a:rPr lang="en-US" dirty="0" err="1">
                <a:solidFill>
                  <a:schemeClr val="bg1"/>
                </a:solidFill>
                <a:ea typeface="+mn-lt"/>
                <a:cs typeface="+mn-lt"/>
              </a:rPr>
              <a:t>tích</a:t>
            </a:r>
            <a:r>
              <a:rPr lang="en-US" dirty="0">
                <a:solidFill>
                  <a:schemeClr val="bg1"/>
                </a:solidFill>
                <a:ea typeface="+mn-lt"/>
                <a:cs typeface="+mn-lt"/>
              </a:rPr>
              <a:t> </a:t>
            </a:r>
            <a:r>
              <a:rPr lang="en-US" dirty="0" err="1">
                <a:solidFill>
                  <a:schemeClr val="bg1"/>
                </a:solidFill>
                <a:ea typeface="+mn-lt"/>
                <a:cs typeface="+mn-lt"/>
              </a:rPr>
              <a:t>hợp</a:t>
            </a:r>
            <a:r>
              <a:rPr lang="en-US" dirty="0">
                <a:solidFill>
                  <a:schemeClr val="bg1"/>
                </a:solidFill>
                <a:ea typeface="+mn-lt"/>
                <a:cs typeface="+mn-lt"/>
              </a:rPr>
              <a:t> </a:t>
            </a:r>
            <a:r>
              <a:rPr lang="en-US" dirty="0" err="1">
                <a:solidFill>
                  <a:schemeClr val="bg1"/>
                </a:solidFill>
                <a:ea typeface="+mn-lt"/>
                <a:cs typeface="+mn-lt"/>
              </a:rPr>
              <a:t>được</a:t>
            </a:r>
            <a:r>
              <a:rPr lang="en-US" dirty="0">
                <a:solidFill>
                  <a:schemeClr val="bg1"/>
                </a:solidFill>
                <a:ea typeface="+mn-lt"/>
                <a:cs typeface="+mn-lt"/>
              </a:rPr>
              <a:t> </a:t>
            </a:r>
            <a:r>
              <a:rPr lang="en-US" dirty="0" err="1">
                <a:solidFill>
                  <a:schemeClr val="bg1"/>
                </a:solidFill>
                <a:ea typeface="+mn-lt"/>
                <a:cs typeface="+mn-lt"/>
              </a:rPr>
              <a:t>tạo</a:t>
            </a:r>
            <a:r>
              <a:rPr lang="en-US" dirty="0">
                <a:solidFill>
                  <a:schemeClr val="bg1"/>
                </a:solidFill>
                <a:ea typeface="+mn-lt"/>
                <a:cs typeface="+mn-lt"/>
              </a:rPr>
              <a:t> </a:t>
            </a:r>
            <a:r>
              <a:rPr lang="en-US" dirty="0" err="1">
                <a:solidFill>
                  <a:schemeClr val="bg1"/>
                </a:solidFill>
                <a:ea typeface="+mn-lt"/>
                <a:cs typeface="+mn-lt"/>
              </a:rPr>
              <a:t>ra</a:t>
            </a:r>
            <a:r>
              <a:rPr lang="en-US" dirty="0">
                <a:solidFill>
                  <a:schemeClr val="bg1"/>
                </a:solidFill>
                <a:ea typeface="+mn-lt"/>
                <a:cs typeface="+mn-lt"/>
              </a:rPr>
              <a:t> </a:t>
            </a:r>
            <a:r>
              <a:rPr lang="en-US" dirty="0" err="1">
                <a:solidFill>
                  <a:schemeClr val="bg1"/>
                </a:solidFill>
                <a:ea typeface="+mn-lt"/>
                <a:cs typeface="+mn-lt"/>
              </a:rPr>
              <a:t>từ</a:t>
            </a:r>
            <a:r>
              <a:rPr lang="en-US" dirty="0">
                <a:solidFill>
                  <a:schemeClr val="bg1"/>
                </a:solidFill>
                <a:ea typeface="+mn-lt"/>
                <a:cs typeface="+mn-lt"/>
              </a:rPr>
              <a:t> </a:t>
            </a:r>
            <a:r>
              <a:rPr lang="en-US" dirty="0" err="1">
                <a:solidFill>
                  <a:schemeClr val="bg1"/>
                </a:solidFill>
                <a:ea typeface="+mn-lt"/>
                <a:cs typeface="+mn-lt"/>
              </a:rPr>
              <a:t>việc</a:t>
            </a:r>
            <a:r>
              <a:rPr lang="en-US" dirty="0">
                <a:solidFill>
                  <a:schemeClr val="bg1"/>
                </a:solidFill>
                <a:ea typeface="+mn-lt"/>
                <a:cs typeface="+mn-lt"/>
              </a:rPr>
              <a:t> </a:t>
            </a:r>
            <a:r>
              <a:rPr lang="en-US" dirty="0" err="1">
                <a:solidFill>
                  <a:schemeClr val="bg1"/>
                </a:solidFill>
                <a:ea typeface="+mn-lt"/>
                <a:cs typeface="+mn-lt"/>
              </a:rPr>
              <a:t>biên</a:t>
            </a:r>
            <a:r>
              <a:rPr lang="en-US" dirty="0">
                <a:solidFill>
                  <a:schemeClr val="bg1"/>
                </a:solidFill>
                <a:ea typeface="+mn-lt"/>
                <a:cs typeface="+mn-lt"/>
              </a:rPr>
              <a:t> </a:t>
            </a:r>
            <a:r>
              <a:rPr lang="en-US" dirty="0" err="1">
                <a:solidFill>
                  <a:schemeClr val="bg1"/>
                </a:solidFill>
                <a:ea typeface="+mn-lt"/>
                <a:cs typeface="+mn-lt"/>
              </a:rPr>
              <a:t>dịch</a:t>
            </a:r>
            <a:r>
              <a:rPr lang="en-US" dirty="0">
                <a:solidFill>
                  <a:schemeClr val="bg1"/>
                </a:solidFill>
                <a:ea typeface="+mn-lt"/>
                <a:cs typeface="+mn-lt"/>
              </a:rPr>
              <a:t> </a:t>
            </a:r>
            <a:r>
              <a:rPr lang="en-US" dirty="0" err="1">
                <a:solidFill>
                  <a:schemeClr val="bg1"/>
                </a:solidFill>
                <a:ea typeface="+mn-lt"/>
                <a:cs typeface="+mn-lt"/>
              </a:rPr>
              <a:t>và</a:t>
            </a:r>
            <a:r>
              <a:rPr lang="en-US" dirty="0">
                <a:solidFill>
                  <a:schemeClr val="bg1"/>
                </a:solidFill>
                <a:ea typeface="+mn-lt"/>
                <a:cs typeface="+mn-lt"/>
              </a:rPr>
              <a:t> </a:t>
            </a:r>
            <a:r>
              <a:rPr lang="en-US" dirty="0" err="1">
                <a:solidFill>
                  <a:schemeClr val="bg1"/>
                </a:solidFill>
                <a:ea typeface="+mn-lt"/>
                <a:cs typeface="+mn-lt"/>
              </a:rPr>
              <a:t>liên</a:t>
            </a:r>
            <a:r>
              <a:rPr lang="en-US" dirty="0">
                <a:solidFill>
                  <a:schemeClr val="bg1"/>
                </a:solidFill>
                <a:ea typeface="+mn-lt"/>
                <a:cs typeface="+mn-lt"/>
              </a:rPr>
              <a:t> </a:t>
            </a:r>
            <a:r>
              <a:rPr lang="en-US" dirty="0" err="1">
                <a:solidFill>
                  <a:schemeClr val="bg1"/>
                </a:solidFill>
                <a:ea typeface="+mn-lt"/>
                <a:cs typeface="+mn-lt"/>
              </a:rPr>
              <a:t>kết</a:t>
            </a:r>
            <a:r>
              <a:rPr lang="en-US" dirty="0">
                <a:solidFill>
                  <a:schemeClr val="bg1"/>
                </a:solidFill>
                <a:ea typeface="+mn-lt"/>
                <a:cs typeface="+mn-lt"/>
              </a:rPr>
              <a:t> </a:t>
            </a:r>
            <a:r>
              <a:rPr lang="en-US" dirty="0" err="1">
                <a:solidFill>
                  <a:schemeClr val="bg1"/>
                </a:solidFill>
                <a:ea typeface="+mn-lt"/>
                <a:cs typeface="+mn-lt"/>
              </a:rPr>
              <a:t>của</a:t>
            </a:r>
            <a:r>
              <a:rPr lang="en-US" dirty="0">
                <a:solidFill>
                  <a:schemeClr val="bg1"/>
                </a:solidFill>
                <a:ea typeface="+mn-lt"/>
                <a:cs typeface="+mn-lt"/>
              </a:rPr>
              <a:t> </a:t>
            </a:r>
            <a:r>
              <a:rPr lang="en-US" dirty="0" err="1">
                <a:solidFill>
                  <a:schemeClr val="bg1"/>
                </a:solidFill>
                <a:ea typeface="+mn-lt"/>
                <a:cs typeface="+mn-lt"/>
              </a:rPr>
              <a:t>nhánh</a:t>
            </a:r>
            <a:r>
              <a:rPr lang="en-US" dirty="0">
                <a:solidFill>
                  <a:schemeClr val="bg1"/>
                </a:solidFill>
                <a:ea typeface="+mn-lt"/>
                <a:cs typeface="+mn-lt"/>
              </a:rPr>
              <a:t> </a:t>
            </a:r>
            <a:r>
              <a:rPr lang="en-US" dirty="0" err="1">
                <a:solidFill>
                  <a:schemeClr val="bg1"/>
                </a:solidFill>
                <a:ea typeface="+mn-lt"/>
                <a:cs typeface="+mn-lt"/>
              </a:rPr>
              <a:t>dự</a:t>
            </a:r>
            <a:r>
              <a:rPr lang="en-US" dirty="0">
                <a:solidFill>
                  <a:schemeClr val="bg1"/>
                </a:solidFill>
                <a:ea typeface="+mn-lt"/>
                <a:cs typeface="+mn-lt"/>
              </a:rPr>
              <a:t> </a:t>
            </a:r>
            <a:r>
              <a:rPr lang="en-US" dirty="0" err="1">
                <a:solidFill>
                  <a:schemeClr val="bg1"/>
                </a:solidFill>
                <a:ea typeface="+mn-lt"/>
                <a:cs typeface="+mn-lt"/>
              </a:rPr>
              <a:t>án</a:t>
            </a:r>
            <a:r>
              <a:rPr lang="en-US" dirty="0">
                <a:solidFill>
                  <a:schemeClr val="bg1"/>
                </a:solidFill>
                <a:ea typeface="+mn-lt"/>
                <a:cs typeface="+mn-lt"/>
              </a:rPr>
              <a:t> </a:t>
            </a:r>
            <a:r>
              <a:rPr lang="en-US" dirty="0" err="1">
                <a:solidFill>
                  <a:schemeClr val="bg1"/>
                </a:solidFill>
                <a:ea typeface="+mn-lt"/>
                <a:cs typeface="+mn-lt"/>
              </a:rPr>
              <a:t>chính</a:t>
            </a:r>
            <a:r>
              <a:rPr lang="en-US" dirty="0">
                <a:solidFill>
                  <a:schemeClr val="bg1"/>
                </a:solidFill>
                <a:ea typeface="+mn-lt"/>
                <a:cs typeface="+mn-lt"/>
              </a:rPr>
              <a:t> </a:t>
            </a:r>
            <a:r>
              <a:rPr lang="en-US" dirty="0" err="1">
                <a:solidFill>
                  <a:schemeClr val="bg1"/>
                </a:solidFill>
                <a:ea typeface="+mn-lt"/>
                <a:cs typeface="+mn-lt"/>
              </a:rPr>
              <a:t>và</a:t>
            </a:r>
            <a:r>
              <a:rPr lang="en-US" dirty="0">
                <a:solidFill>
                  <a:schemeClr val="bg1"/>
                </a:solidFill>
                <a:ea typeface="+mn-lt"/>
                <a:cs typeface="+mn-lt"/>
              </a:rPr>
              <a:t> </a:t>
            </a:r>
            <a:r>
              <a:rPr lang="en-US" dirty="0" err="1">
                <a:solidFill>
                  <a:schemeClr val="bg1"/>
                </a:solidFill>
                <a:ea typeface="+mn-lt"/>
                <a:cs typeface="+mn-lt"/>
              </a:rPr>
              <a:t>có</a:t>
            </a:r>
            <a:r>
              <a:rPr lang="en-US" dirty="0">
                <a:solidFill>
                  <a:schemeClr val="bg1"/>
                </a:solidFill>
                <a:ea typeface="+mn-lt"/>
                <a:cs typeface="+mn-lt"/>
              </a:rPr>
              <a:t> </a:t>
            </a:r>
            <a:r>
              <a:rPr lang="en-US" dirty="0" err="1">
                <a:solidFill>
                  <a:schemeClr val="bg1"/>
                </a:solidFill>
                <a:ea typeface="+mn-lt"/>
                <a:cs typeface="+mn-lt"/>
              </a:rPr>
              <a:t>sẵn</a:t>
            </a:r>
            <a:r>
              <a:rPr lang="en-US" dirty="0">
                <a:solidFill>
                  <a:schemeClr val="bg1"/>
                </a:solidFill>
                <a:ea typeface="+mn-lt"/>
                <a:cs typeface="+mn-lt"/>
              </a:rPr>
              <a:t> </a:t>
            </a:r>
            <a:r>
              <a:rPr lang="en-US" dirty="0" err="1">
                <a:solidFill>
                  <a:schemeClr val="bg1"/>
                </a:solidFill>
                <a:ea typeface="+mn-lt"/>
                <a:cs typeface="+mn-lt"/>
              </a:rPr>
              <a:t>cho</a:t>
            </a:r>
            <a:r>
              <a:rPr lang="en-US" dirty="0">
                <a:solidFill>
                  <a:schemeClr val="bg1"/>
                </a:solidFill>
                <a:ea typeface="+mn-lt"/>
                <a:cs typeface="+mn-lt"/>
              </a:rPr>
              <a:t> </a:t>
            </a:r>
            <a:r>
              <a:rPr lang="en-US" dirty="0" err="1">
                <a:solidFill>
                  <a:schemeClr val="bg1"/>
                </a:solidFill>
                <a:ea typeface="+mn-lt"/>
                <a:cs typeface="+mn-lt"/>
              </a:rPr>
              <a:t>tất</a:t>
            </a:r>
            <a:r>
              <a:rPr lang="en-US" dirty="0">
                <a:solidFill>
                  <a:schemeClr val="bg1"/>
                </a:solidFill>
                <a:ea typeface="+mn-lt"/>
                <a:cs typeface="+mn-lt"/>
              </a:rPr>
              <a:t> </a:t>
            </a:r>
            <a:r>
              <a:rPr lang="en-US" dirty="0" err="1">
                <a:solidFill>
                  <a:schemeClr val="bg1"/>
                </a:solidFill>
                <a:ea typeface="+mn-lt"/>
                <a:cs typeface="+mn-lt"/>
              </a:rPr>
              <a:t>cả</a:t>
            </a:r>
            <a:r>
              <a:rPr lang="en-US" dirty="0">
                <a:solidFill>
                  <a:schemeClr val="bg1"/>
                </a:solidFill>
                <a:ea typeface="+mn-lt"/>
                <a:cs typeface="+mn-lt"/>
              </a:rPr>
              <a:t> </a:t>
            </a:r>
            <a:r>
              <a:rPr lang="en-US" dirty="0" err="1">
                <a:solidFill>
                  <a:schemeClr val="bg1"/>
                </a:solidFill>
                <a:ea typeface="+mn-lt"/>
                <a:cs typeface="+mn-lt"/>
              </a:rPr>
              <a:t>mọi</a:t>
            </a:r>
            <a:r>
              <a:rPr lang="en-US" dirty="0">
                <a:solidFill>
                  <a:schemeClr val="bg1"/>
                </a:solidFill>
                <a:ea typeface="+mn-lt"/>
                <a:cs typeface="+mn-lt"/>
              </a:rPr>
              <a:t> </a:t>
            </a:r>
            <a:r>
              <a:rPr lang="en-US" dirty="0" err="1">
                <a:solidFill>
                  <a:schemeClr val="bg1"/>
                </a:solidFill>
                <a:ea typeface="+mn-lt"/>
                <a:cs typeface="+mn-lt"/>
              </a:rPr>
              <a:t>người</a:t>
            </a:r>
            <a:r>
              <a:rPr lang="en-US" dirty="0">
                <a:solidFill>
                  <a:schemeClr val="bg1"/>
                </a:solidFill>
                <a:ea typeface="+mn-lt"/>
                <a:cs typeface="+mn-lt"/>
              </a:rPr>
              <a:t> </a:t>
            </a:r>
            <a:r>
              <a:rPr lang="en-US" dirty="0" err="1">
                <a:solidFill>
                  <a:schemeClr val="bg1"/>
                </a:solidFill>
                <a:ea typeface="+mn-lt"/>
                <a:cs typeface="+mn-lt"/>
              </a:rPr>
              <a:t>trong</a:t>
            </a:r>
            <a:r>
              <a:rPr lang="en-US" dirty="0">
                <a:solidFill>
                  <a:schemeClr val="bg1"/>
                </a:solidFill>
                <a:ea typeface="+mn-lt"/>
                <a:cs typeface="+mn-lt"/>
              </a:rPr>
              <a:t> </a:t>
            </a:r>
            <a:r>
              <a:rPr lang="en-US" dirty="0" err="1">
                <a:solidFill>
                  <a:schemeClr val="bg1"/>
                </a:solidFill>
                <a:ea typeface="+mn-lt"/>
                <a:cs typeface="+mn-lt"/>
              </a:rPr>
              <a:t>cộng</a:t>
            </a:r>
            <a:r>
              <a:rPr lang="en-US" dirty="0">
                <a:solidFill>
                  <a:schemeClr val="bg1"/>
                </a:solidFill>
                <a:ea typeface="+mn-lt"/>
                <a:cs typeface="+mn-lt"/>
              </a:rPr>
              <a:t> </a:t>
            </a:r>
            <a:r>
              <a:rPr lang="en-US" dirty="0" err="1">
                <a:solidFill>
                  <a:schemeClr val="bg1"/>
                </a:solidFill>
                <a:ea typeface="+mn-lt"/>
                <a:cs typeface="+mn-lt"/>
              </a:rPr>
              <a:t>đồng</a:t>
            </a:r>
            <a:r>
              <a:rPr lang="en-US" dirty="0">
                <a:solidFill>
                  <a:schemeClr val="bg1"/>
                </a:solidFill>
                <a:ea typeface="+mn-lt"/>
                <a:cs typeface="+mn-lt"/>
              </a:rPr>
              <a:t> </a:t>
            </a:r>
            <a:r>
              <a:rPr lang="en-US" dirty="0" err="1">
                <a:solidFill>
                  <a:schemeClr val="bg1"/>
                </a:solidFill>
                <a:ea typeface="+mn-lt"/>
                <a:cs typeface="+mn-lt"/>
              </a:rPr>
              <a:t>để</a:t>
            </a:r>
            <a:r>
              <a:rPr lang="en-US" dirty="0">
                <a:solidFill>
                  <a:schemeClr val="bg1"/>
                </a:solidFill>
                <a:ea typeface="+mn-lt"/>
                <a:cs typeface="+mn-lt"/>
              </a:rPr>
              <a:t> </a:t>
            </a:r>
            <a:r>
              <a:rPr lang="en-US" dirty="0" err="1">
                <a:solidFill>
                  <a:schemeClr val="bg1"/>
                </a:solidFill>
                <a:ea typeface="+mn-lt"/>
                <a:cs typeface="+mn-lt"/>
              </a:rPr>
              <a:t>sử</a:t>
            </a:r>
            <a:r>
              <a:rPr lang="en-US" dirty="0">
                <a:solidFill>
                  <a:schemeClr val="bg1"/>
                </a:solidFill>
                <a:ea typeface="+mn-lt"/>
                <a:cs typeface="+mn-lt"/>
              </a:rPr>
              <a:t> </a:t>
            </a:r>
            <a:r>
              <a:rPr lang="en-US" dirty="0" err="1">
                <a:solidFill>
                  <a:schemeClr val="bg1"/>
                </a:solidFill>
                <a:ea typeface="+mn-lt"/>
                <a:cs typeface="+mn-lt"/>
              </a:rPr>
              <a:t>dụng</a:t>
            </a:r>
            <a:r>
              <a:rPr lang="en-US" dirty="0">
                <a:solidFill>
                  <a:schemeClr val="bg1"/>
                </a:solidFill>
                <a:ea typeface="+mn-lt"/>
                <a:cs typeface="+mn-lt"/>
              </a:rPr>
              <a:t>.</a:t>
            </a:r>
            <a:endParaRPr lang="vi-VN" dirty="0">
              <a:solidFill>
                <a:schemeClr val="bg1"/>
              </a:solidFill>
              <a:ea typeface="+mn-lt"/>
              <a:cs typeface="+mn-lt"/>
            </a:endParaRPr>
          </a:p>
        </p:txBody>
      </p:sp>
      <p:sp>
        <p:nvSpPr>
          <p:cNvPr id="14" name="Hộp Văn bản 13">
            <a:extLst>
              <a:ext uri="{FF2B5EF4-FFF2-40B4-BE49-F238E27FC236}">
                <a16:creationId xmlns:a16="http://schemas.microsoft.com/office/drawing/2014/main" id="{3F36958A-0F5A-C540-CD42-42B23EF21CD6}"/>
              </a:ext>
            </a:extLst>
          </p:cNvPr>
          <p:cNvSpPr txBox="1"/>
          <p:nvPr/>
        </p:nvSpPr>
        <p:spPr>
          <a:xfrm>
            <a:off x="8738315" y="300721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bg1"/>
                </a:solidFill>
                <a:ea typeface="+mn-lt"/>
                <a:cs typeface="+mn-lt"/>
              </a:rPr>
              <a:t>Release build</a:t>
            </a:r>
            <a:endParaRPr lang="vi-VN" dirty="0">
              <a:solidFill>
                <a:schemeClr val="bg1"/>
              </a:solidFill>
              <a:ea typeface="+mn-lt"/>
              <a:cs typeface="+mn-lt"/>
            </a:endParaRPr>
          </a:p>
        </p:txBody>
      </p:sp>
      <p:sp>
        <p:nvSpPr>
          <p:cNvPr id="15" name="Hộp Văn bản 14">
            <a:extLst>
              <a:ext uri="{FF2B5EF4-FFF2-40B4-BE49-F238E27FC236}">
                <a16:creationId xmlns:a16="http://schemas.microsoft.com/office/drawing/2014/main" id="{14B11528-9D7A-B1F9-8AE5-C1DD14881C38}"/>
              </a:ext>
            </a:extLst>
          </p:cNvPr>
          <p:cNvSpPr txBox="1"/>
          <p:nvPr/>
        </p:nvSpPr>
        <p:spPr>
          <a:xfrm>
            <a:off x="8427076" y="3382850"/>
            <a:ext cx="337641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ea typeface="+mn-lt"/>
                <a:cs typeface="+mn-lt"/>
              </a:rPr>
              <a:t>Một </a:t>
            </a:r>
            <a:r>
              <a:rPr lang="en-US" dirty="0" err="1">
                <a:solidFill>
                  <a:schemeClr val="bg1"/>
                </a:solidFill>
                <a:ea typeface="+mn-lt"/>
                <a:cs typeface="+mn-lt"/>
              </a:rPr>
              <a:t>phiên</a:t>
            </a:r>
            <a:r>
              <a:rPr lang="en-US" dirty="0">
                <a:solidFill>
                  <a:schemeClr val="bg1"/>
                </a:solidFill>
                <a:ea typeface="+mn-lt"/>
                <a:cs typeface="+mn-lt"/>
              </a:rPr>
              <a:t> </a:t>
            </a:r>
            <a:r>
              <a:rPr lang="en-US" dirty="0" err="1">
                <a:solidFill>
                  <a:schemeClr val="bg1"/>
                </a:solidFill>
                <a:ea typeface="+mn-lt"/>
                <a:cs typeface="+mn-lt"/>
              </a:rPr>
              <a:t>bản</a:t>
            </a:r>
            <a:r>
              <a:rPr lang="en-US" dirty="0">
                <a:solidFill>
                  <a:schemeClr val="bg1"/>
                </a:solidFill>
                <a:ea typeface="+mn-lt"/>
                <a:cs typeface="+mn-lt"/>
              </a:rPr>
              <a:t> </a:t>
            </a:r>
            <a:r>
              <a:rPr lang="en-US" dirty="0" err="1">
                <a:solidFill>
                  <a:schemeClr val="bg1"/>
                </a:solidFill>
                <a:ea typeface="+mn-lt"/>
                <a:cs typeface="+mn-lt"/>
              </a:rPr>
              <a:t>phát</a:t>
            </a:r>
            <a:r>
              <a:rPr lang="en-US" dirty="0">
                <a:solidFill>
                  <a:schemeClr val="bg1"/>
                </a:solidFill>
                <a:ea typeface="+mn-lt"/>
                <a:cs typeface="+mn-lt"/>
              </a:rPr>
              <a:t> </a:t>
            </a:r>
            <a:r>
              <a:rPr lang="en-US" dirty="0" err="1">
                <a:solidFill>
                  <a:schemeClr val="bg1"/>
                </a:solidFill>
                <a:ea typeface="+mn-lt"/>
                <a:cs typeface="+mn-lt"/>
              </a:rPr>
              <a:t>hành</a:t>
            </a:r>
            <a:r>
              <a:rPr lang="en-US" dirty="0">
                <a:solidFill>
                  <a:schemeClr val="bg1"/>
                </a:solidFill>
                <a:ea typeface="+mn-lt"/>
                <a:cs typeface="+mn-lt"/>
              </a:rPr>
              <a:t> </a:t>
            </a:r>
            <a:r>
              <a:rPr lang="en-US" dirty="0" err="1">
                <a:solidFill>
                  <a:schemeClr val="bg1"/>
                </a:solidFill>
                <a:ea typeface="+mn-lt"/>
                <a:cs typeface="+mn-lt"/>
              </a:rPr>
              <a:t>là</a:t>
            </a:r>
            <a:r>
              <a:rPr lang="en-US" dirty="0">
                <a:solidFill>
                  <a:schemeClr val="bg1"/>
                </a:solidFill>
                <a:ea typeface="+mn-lt"/>
                <a:cs typeface="+mn-lt"/>
              </a:rPr>
              <a:t> </a:t>
            </a:r>
            <a:r>
              <a:rPr lang="en-US" dirty="0" err="1">
                <a:solidFill>
                  <a:schemeClr val="bg1"/>
                </a:solidFill>
                <a:ea typeface="+mn-lt"/>
                <a:cs typeface="+mn-lt"/>
              </a:rPr>
              <a:t>phiên</a:t>
            </a:r>
            <a:r>
              <a:rPr lang="en-US" dirty="0">
                <a:solidFill>
                  <a:schemeClr val="bg1"/>
                </a:solidFill>
                <a:ea typeface="+mn-lt"/>
                <a:cs typeface="+mn-lt"/>
              </a:rPr>
              <a:t> </a:t>
            </a:r>
            <a:r>
              <a:rPr lang="en-US" dirty="0" err="1">
                <a:solidFill>
                  <a:schemeClr val="bg1"/>
                </a:solidFill>
                <a:ea typeface="+mn-lt"/>
                <a:cs typeface="+mn-lt"/>
              </a:rPr>
              <a:t>bản</a:t>
            </a:r>
            <a:r>
              <a:rPr lang="en-US" dirty="0">
                <a:solidFill>
                  <a:schemeClr val="bg1"/>
                </a:solidFill>
                <a:ea typeface="+mn-lt"/>
                <a:cs typeface="+mn-lt"/>
              </a:rPr>
              <a:t> </a:t>
            </a:r>
            <a:r>
              <a:rPr lang="en-US" dirty="0" err="1">
                <a:solidFill>
                  <a:schemeClr val="bg1"/>
                </a:solidFill>
                <a:ea typeface="+mn-lt"/>
                <a:cs typeface="+mn-lt"/>
              </a:rPr>
              <a:t>cuối</a:t>
            </a:r>
            <a:r>
              <a:rPr lang="en-US" dirty="0">
                <a:solidFill>
                  <a:schemeClr val="bg1"/>
                </a:solidFill>
                <a:ea typeface="+mn-lt"/>
                <a:cs typeface="+mn-lt"/>
              </a:rPr>
              <a:t> </a:t>
            </a:r>
            <a:r>
              <a:rPr lang="en-US" dirty="0" err="1">
                <a:solidFill>
                  <a:schemeClr val="bg1"/>
                </a:solidFill>
                <a:ea typeface="+mn-lt"/>
                <a:cs typeface="+mn-lt"/>
              </a:rPr>
              <a:t>cùng</a:t>
            </a:r>
            <a:r>
              <a:rPr lang="en-US" dirty="0">
                <a:solidFill>
                  <a:schemeClr val="bg1"/>
                </a:solidFill>
                <a:ea typeface="+mn-lt"/>
                <a:cs typeface="+mn-lt"/>
              </a:rPr>
              <a:t> </a:t>
            </a:r>
            <a:r>
              <a:rPr lang="en-US" dirty="0" err="1">
                <a:solidFill>
                  <a:schemeClr val="bg1"/>
                </a:solidFill>
                <a:ea typeface="+mn-lt"/>
                <a:cs typeface="+mn-lt"/>
              </a:rPr>
              <a:t>của</a:t>
            </a:r>
            <a:r>
              <a:rPr lang="en-US" dirty="0">
                <a:solidFill>
                  <a:schemeClr val="bg1"/>
                </a:solidFill>
                <a:ea typeface="+mn-lt"/>
                <a:cs typeface="+mn-lt"/>
              </a:rPr>
              <a:t> </a:t>
            </a:r>
            <a:r>
              <a:rPr lang="en-US" dirty="0" err="1">
                <a:solidFill>
                  <a:schemeClr val="bg1"/>
                </a:solidFill>
                <a:ea typeface="+mn-lt"/>
                <a:cs typeface="+mn-lt"/>
              </a:rPr>
              <a:t>phần</a:t>
            </a:r>
            <a:r>
              <a:rPr lang="en-US" dirty="0">
                <a:solidFill>
                  <a:schemeClr val="bg1"/>
                </a:solidFill>
                <a:ea typeface="+mn-lt"/>
                <a:cs typeface="+mn-lt"/>
              </a:rPr>
              <a:t> </a:t>
            </a:r>
            <a:r>
              <a:rPr lang="en-US" dirty="0" err="1">
                <a:solidFill>
                  <a:schemeClr val="bg1"/>
                </a:solidFill>
                <a:ea typeface="+mn-lt"/>
                <a:cs typeface="+mn-lt"/>
              </a:rPr>
              <a:t>mềm</a:t>
            </a:r>
            <a:r>
              <a:rPr lang="en-US" dirty="0">
                <a:solidFill>
                  <a:schemeClr val="bg1"/>
                </a:solidFill>
                <a:ea typeface="+mn-lt"/>
                <a:cs typeface="+mn-lt"/>
              </a:rPr>
              <a:t> </a:t>
            </a:r>
            <a:r>
              <a:rPr lang="en-US" dirty="0" err="1">
                <a:solidFill>
                  <a:schemeClr val="bg1"/>
                </a:solidFill>
                <a:ea typeface="+mn-lt"/>
                <a:cs typeface="+mn-lt"/>
              </a:rPr>
              <a:t>để</a:t>
            </a:r>
            <a:r>
              <a:rPr lang="en-US" dirty="0">
                <a:solidFill>
                  <a:schemeClr val="bg1"/>
                </a:solidFill>
                <a:ea typeface="+mn-lt"/>
                <a:cs typeface="+mn-lt"/>
              </a:rPr>
              <a:t> </a:t>
            </a:r>
            <a:r>
              <a:rPr lang="en-US" dirty="0" err="1">
                <a:solidFill>
                  <a:schemeClr val="bg1"/>
                </a:solidFill>
                <a:ea typeface="+mn-lt"/>
                <a:cs typeface="+mn-lt"/>
              </a:rPr>
              <a:t>được</a:t>
            </a:r>
            <a:r>
              <a:rPr lang="en-US" dirty="0">
                <a:solidFill>
                  <a:schemeClr val="bg1"/>
                </a:solidFill>
                <a:ea typeface="+mn-lt"/>
                <a:cs typeface="+mn-lt"/>
              </a:rPr>
              <a:t> </a:t>
            </a:r>
            <a:r>
              <a:rPr lang="en-US" dirty="0" err="1">
                <a:solidFill>
                  <a:schemeClr val="bg1"/>
                </a:solidFill>
                <a:ea typeface="+mn-lt"/>
                <a:cs typeface="+mn-lt"/>
              </a:rPr>
              <a:t>gửi</a:t>
            </a:r>
            <a:r>
              <a:rPr lang="en-US" dirty="0">
                <a:solidFill>
                  <a:schemeClr val="bg1"/>
                </a:solidFill>
                <a:ea typeface="+mn-lt"/>
                <a:cs typeface="+mn-lt"/>
              </a:rPr>
              <a:t> </a:t>
            </a:r>
            <a:r>
              <a:rPr lang="en-US" dirty="0" err="1">
                <a:solidFill>
                  <a:schemeClr val="bg1"/>
                </a:solidFill>
                <a:ea typeface="+mn-lt"/>
                <a:cs typeface="+mn-lt"/>
              </a:rPr>
              <a:t>đi</a:t>
            </a:r>
            <a:r>
              <a:rPr lang="en-US" dirty="0">
                <a:solidFill>
                  <a:schemeClr val="bg1"/>
                </a:solidFill>
                <a:ea typeface="+mn-lt"/>
                <a:cs typeface="+mn-lt"/>
              </a:rPr>
              <a:t>.</a:t>
            </a:r>
            <a:endParaRPr lang="vi-VN" dirty="0">
              <a:solidFill>
                <a:schemeClr val="bg1"/>
              </a:solidFill>
              <a:ea typeface="+mn-lt"/>
              <a:cs typeface="+mn-lt"/>
            </a:endParaRPr>
          </a:p>
        </p:txBody>
      </p:sp>
    </p:spTree>
    <p:extLst>
      <p:ext uri="{BB962C8B-B14F-4D97-AF65-F5344CB8AC3E}">
        <p14:creationId xmlns:p14="http://schemas.microsoft.com/office/powerpoint/2010/main" val="3188276673"/>
      </p:ext>
    </p:extLst>
  </p:cSld>
  <p:clrMapOvr>
    <a:masterClrMapping/>
  </p:clrMapOvr>
</p:sld>
</file>

<file path=ppt/theme/theme1.xml><?xml version="1.0" encoding="utf-8"?>
<a:theme xmlns:a="http://schemas.openxmlformats.org/drawingml/2006/main" name="JuxtaposeVTI">
  <a:themeElements>
    <a:clrScheme name="Juxtapose">
      <a:dk1>
        <a:sysClr val="windowText" lastClr="000000"/>
      </a:dk1>
      <a:lt1>
        <a:sysClr val="window" lastClr="FFFFFF"/>
      </a:lt1>
      <a:dk2>
        <a:srgbClr val="3F3F3F"/>
      </a:dk2>
      <a:lt2>
        <a:srgbClr val="F8F7F5"/>
      </a:lt2>
      <a:accent1>
        <a:srgbClr val="F99700"/>
      </a:accent1>
      <a:accent2>
        <a:srgbClr val="00BAC7"/>
      </a:accent2>
      <a:accent3>
        <a:srgbClr val="FF5C21"/>
      </a:accent3>
      <a:accent4>
        <a:srgbClr val="6F7EFD"/>
      </a:accent4>
      <a:accent5>
        <a:srgbClr val="ACACAC"/>
      </a:accent5>
      <a:accent6>
        <a:srgbClr val="737373"/>
      </a:accent6>
      <a:hlink>
        <a:srgbClr val="0099FF"/>
      </a:hlink>
      <a:folHlink>
        <a:srgbClr val="868686"/>
      </a:folHlink>
    </a:clrScheme>
    <a:fontScheme name="Custom 167">
      <a:majorFont>
        <a:latin typeface="Segoe UI Black"/>
        <a:ea typeface=""/>
        <a:cs typeface=""/>
      </a:majorFont>
      <a:minorFont>
        <a:latin typeface="Sitka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docProps/app.xml><?xml version="1.0" encoding="utf-8"?>
<Properties xmlns="http://schemas.openxmlformats.org/officeDocument/2006/extended-properties" xmlns:vt="http://schemas.openxmlformats.org/officeDocument/2006/docPropsVTypes">
  <TotalTime>36</TotalTime>
  <Words>960</Words>
  <Application>Microsoft Office PowerPoint</Application>
  <PresentationFormat>Màn hình rộng</PresentationFormat>
  <Paragraphs>69</Paragraphs>
  <Slides>14</Slides>
  <Notes>0</Notes>
  <HiddenSlides>0</HiddenSlides>
  <MMClips>0</MMClips>
  <ScaleCrop>false</ScaleCrop>
  <HeadingPairs>
    <vt:vector size="6" baseType="variant">
      <vt:variant>
        <vt:lpstr>Phông được Dùng</vt:lpstr>
      </vt:variant>
      <vt:variant>
        <vt:i4>5</vt:i4>
      </vt:variant>
      <vt:variant>
        <vt:lpstr>Chủ đề</vt:lpstr>
      </vt:variant>
      <vt:variant>
        <vt:i4>1</vt:i4>
      </vt:variant>
      <vt:variant>
        <vt:lpstr>Tiêu đề Bản chiếu</vt:lpstr>
      </vt:variant>
      <vt:variant>
        <vt:i4>14</vt:i4>
      </vt:variant>
    </vt:vector>
  </HeadingPairs>
  <TitlesOfParts>
    <vt:vector size="20" baseType="lpstr">
      <vt:lpstr>Arial</vt:lpstr>
      <vt:lpstr>Segoe UI Black</vt:lpstr>
      <vt:lpstr>Sitka Display</vt:lpstr>
      <vt:lpstr>Times New Roman</vt:lpstr>
      <vt:lpstr>Wingdings</vt:lpstr>
      <vt:lpstr>JuxtaposeVTI</vt:lpstr>
      <vt:lpstr>quy trình phát triển phần mềm do cộng đồng thực hiện. </vt:lpstr>
      <vt:lpstr>1.quy trình phát triển phần mềm do cộng đồng thực hiện. </vt:lpstr>
      <vt:lpstr>Developers' group   THIẾT KẾ VÀ PHÁT TRIỂN PHẦN MỀM</vt:lpstr>
      <vt:lpstr>Bạn có thể coi thiết kế phần mềm là bản thiết kế xác định kiến trúc và hoạt động của sản phẩm, còn coding là quá trình triển khai thiết kế. </vt:lpstr>
      <vt:lpstr>Bản trình bày PowerPoint</vt:lpstr>
      <vt:lpstr>Version control</vt:lpstr>
      <vt:lpstr>Bản trình bày PowerPoint</vt:lpstr>
      <vt:lpstr>Software building</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
  <cp:lastModifiedBy>Bảo Trần</cp:lastModifiedBy>
  <cp:revision>381</cp:revision>
  <dcterms:created xsi:type="dcterms:W3CDTF">2023-10-13T15:10:52Z</dcterms:created>
  <dcterms:modified xsi:type="dcterms:W3CDTF">2023-11-09T14:10:52Z</dcterms:modified>
</cp:coreProperties>
</file>